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2"/>
  </p:notesMasterIdLst>
  <p:sldIdLst>
    <p:sldId id="258" r:id="rId5"/>
    <p:sldId id="305" r:id="rId6"/>
    <p:sldId id="316" r:id="rId7"/>
    <p:sldId id="306" r:id="rId8"/>
    <p:sldId id="307" r:id="rId9"/>
    <p:sldId id="308" r:id="rId10"/>
    <p:sldId id="296" r:id="rId11"/>
    <p:sldId id="302" r:id="rId12"/>
    <p:sldId id="304" r:id="rId13"/>
    <p:sldId id="311" r:id="rId14"/>
    <p:sldId id="310" r:id="rId15"/>
    <p:sldId id="309" r:id="rId16"/>
    <p:sldId id="299" r:id="rId17"/>
    <p:sldId id="313" r:id="rId18"/>
    <p:sldId id="314" r:id="rId19"/>
    <p:sldId id="315" r:id="rId20"/>
    <p:sldId id="295" r:id="rId21"/>
  </p:sldIdLst>
  <p:sldSz cx="12192000" cy="6858000"/>
  <p:notesSz cx="6858000" cy="9144000"/>
  <p:defaultTextStyle>
    <a:defPPr>
      <a:defRPr lang="en-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7670FC-4756-92CD-C472-11E3F50A4956}" v="146" dt="2023-02-27T17:19:49.256"/>
    <p1510:client id="{084DEED8-2AC8-47B2-8F6E-D83E78B807EE}" v="166" dt="2023-02-23T10:38:07.202"/>
    <p1510:client id="{29E9DEA5-2F32-BF46-070F-89FA6098D4AC}" v="14" dt="2023-02-27T13:12:51.553"/>
    <p1510:client id="{32138440-DC3E-14C1-FB13-8336A7611992}" v="4" dt="2023-02-28T10:43:47.398"/>
    <p1510:client id="{3A4D82F6-1F90-6FFB-A365-31E19B6E6BED}" v="122" dt="2023-02-28T08:53:05.064"/>
    <p1510:client id="{3AB76F7B-703C-C46F-AE4E-022C32B492CE}" v="242" dt="2023-02-24T17:33:05.444"/>
    <p1510:client id="{3AD8394F-4CC4-205F-2F4D-4847A94234C8}" v="9" dt="2023-02-27T12:46:56.442"/>
    <p1510:client id="{5A1CD642-DCF8-16CA-DB27-BC75E848C340}" v="212" dt="2023-02-24T19:14:53.489"/>
    <p1510:client id="{5A2E7620-2F53-2977-1BAB-B214AC7F75E8}" v="8" dt="2023-02-24T18:25:23.118"/>
    <p1510:client id="{5F79AB14-A4D0-45EF-216E-A9D900365EF4}" v="20" dt="2023-02-27T13:04:00.276"/>
    <p1510:client id="{6C5CD78B-73A3-216F-3818-24BA23C306A4}" v="3" dt="2023-02-23T14:32:39.168"/>
    <p1510:client id="{79FF6A4F-531D-0E05-65B9-7516871B4376}" v="175" dt="2023-02-24T15:31:12.648"/>
    <p1510:client id="{7AD0D24C-57E7-D838-E91E-64D24AF737AC}" v="278" dt="2023-02-24T11:45:23.842"/>
    <p1510:client id="{81C81A6B-A356-2227-9FDE-DEE168270C86}" v="16" dt="2023-02-24T18:53:09.475"/>
    <p1510:client id="{872DA55C-B6AD-3426-3CE5-3E50ED942409}" v="625" dt="2023-02-24T17:54:36.479"/>
    <p1510:client id="{C70008C5-66DD-5FEF-8013-78DC39C4016A}" v="469" dt="2023-02-28T11:52:18.806"/>
    <p1510:client id="{CA3782A5-82EF-2FB2-3E33-8EC003E14C21}" v="332" dt="2023-02-28T08:06:42.147"/>
    <p1510:client id="{D6E9E2A2-9391-E356-3BDE-E29FCBEFC154}" v="50" dt="2023-02-27T10:43:36.963"/>
    <p1510:client id="{D8A1E9A1-1F75-D51A-0B75-8040BA6E6732}" v="64" dt="2023-02-24T15:22:23.253"/>
    <p1510:client id="{E1FBB9BB-77D4-DD58-6B71-B293D69A7279}" v="490" dt="2023-02-26T09:47:07.427"/>
    <p1510:client id="{E2BCCAE1-5EE6-4E04-80E7-8A86EF44C482}" v="4" dt="2023-02-23T16:17:31.403"/>
    <p1510:client id="{EC959AE1-76E6-51AE-2249-3D6C069E9751}" v="2" dt="2023-02-23T10:39:18.162"/>
    <p1510:client id="{EF1E3D54-3A4E-AA0D-5577-C64406820226}" v="473" dt="2023-02-23T10:08:32.714"/>
    <p1510:client id="{FC23EF62-EA0B-D092-D3CA-3A071170A300}" v="39" dt="2023-02-23T16:03:48.3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E0F357-B811-4FC5-8E65-2B8BD505A5B3}" type="datetimeFigureOut">
              <a:rPr lang="en-CH" smtClean="0"/>
              <a:t>02/28/2023</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F1AC9F-6AFE-4B8B-9CC1-10F44419EB41}" type="slidenum">
              <a:rPr lang="en-CH" smtClean="0"/>
              <a:t>‹#›</a:t>
            </a:fld>
            <a:endParaRPr lang="en-CH"/>
          </a:p>
        </p:txBody>
      </p:sp>
    </p:spTree>
    <p:extLst>
      <p:ext uri="{BB962C8B-B14F-4D97-AF65-F5344CB8AC3E}">
        <p14:creationId xmlns:p14="http://schemas.microsoft.com/office/powerpoint/2010/main" val="1144517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a:p>
        </p:txBody>
      </p:sp>
      <p:sp>
        <p:nvSpPr>
          <p:cNvPr id="4" name="Slide Number Placeholder 3"/>
          <p:cNvSpPr>
            <a:spLocks noGrp="1"/>
          </p:cNvSpPr>
          <p:nvPr>
            <p:ph type="sldNum" sz="quarter" idx="5"/>
          </p:nvPr>
        </p:nvSpPr>
        <p:spPr/>
        <p:txBody>
          <a:bodyPr/>
          <a:lstStyle/>
          <a:p>
            <a:fld id="{850E5A11-A43D-4388-8CC5-17801B9DB8A4}" type="slidenum">
              <a:rPr lang="en-GB" smtClean="0"/>
              <a:t>1</a:t>
            </a:fld>
            <a:endParaRPr lang="en-GB"/>
          </a:p>
        </p:txBody>
      </p:sp>
    </p:spTree>
    <p:extLst>
      <p:ext uri="{BB962C8B-B14F-4D97-AF65-F5344CB8AC3E}">
        <p14:creationId xmlns:p14="http://schemas.microsoft.com/office/powerpoint/2010/main" val="2938144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cs typeface="Calibri"/>
            </a:endParaRPr>
          </a:p>
        </p:txBody>
      </p:sp>
      <p:sp>
        <p:nvSpPr>
          <p:cNvPr id="4" name="Slide Number Placeholder 3"/>
          <p:cNvSpPr>
            <a:spLocks noGrp="1"/>
          </p:cNvSpPr>
          <p:nvPr>
            <p:ph type="sldNum" sz="quarter" idx="5"/>
          </p:nvPr>
        </p:nvSpPr>
        <p:spPr/>
        <p:txBody>
          <a:bodyPr/>
          <a:lstStyle/>
          <a:p>
            <a:fld id="{F3F1AC9F-6AFE-4B8B-9CC1-10F44419EB41}" type="slidenum">
              <a:rPr lang="en-CH" smtClean="0"/>
              <a:t>13</a:t>
            </a:fld>
            <a:endParaRPr lang="en-CH"/>
          </a:p>
        </p:txBody>
      </p:sp>
    </p:spTree>
    <p:extLst>
      <p:ext uri="{BB962C8B-B14F-4D97-AF65-F5344CB8AC3E}">
        <p14:creationId xmlns:p14="http://schemas.microsoft.com/office/powerpoint/2010/main" val="28259251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cs typeface="Calibri"/>
            </a:endParaRPr>
          </a:p>
        </p:txBody>
      </p:sp>
      <p:sp>
        <p:nvSpPr>
          <p:cNvPr id="4" name="Slide Number Placeholder 3"/>
          <p:cNvSpPr>
            <a:spLocks noGrp="1"/>
          </p:cNvSpPr>
          <p:nvPr>
            <p:ph type="sldNum" sz="quarter" idx="5"/>
          </p:nvPr>
        </p:nvSpPr>
        <p:spPr/>
        <p:txBody>
          <a:bodyPr/>
          <a:lstStyle/>
          <a:p>
            <a:fld id="{F3F1AC9F-6AFE-4B8B-9CC1-10F44419EB41}" type="slidenum">
              <a:rPr lang="en-CH" smtClean="0"/>
              <a:t>14</a:t>
            </a:fld>
            <a:endParaRPr lang="en-CH"/>
          </a:p>
        </p:txBody>
      </p:sp>
    </p:spTree>
    <p:extLst>
      <p:ext uri="{BB962C8B-B14F-4D97-AF65-F5344CB8AC3E}">
        <p14:creationId xmlns:p14="http://schemas.microsoft.com/office/powerpoint/2010/main" val="17055453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cs typeface="Calibri"/>
            </a:endParaRPr>
          </a:p>
        </p:txBody>
      </p:sp>
      <p:sp>
        <p:nvSpPr>
          <p:cNvPr id="4" name="Slide Number Placeholder 3"/>
          <p:cNvSpPr>
            <a:spLocks noGrp="1"/>
          </p:cNvSpPr>
          <p:nvPr>
            <p:ph type="sldNum" sz="quarter" idx="5"/>
          </p:nvPr>
        </p:nvSpPr>
        <p:spPr/>
        <p:txBody>
          <a:bodyPr/>
          <a:lstStyle/>
          <a:p>
            <a:fld id="{F3F1AC9F-6AFE-4B8B-9CC1-10F44419EB41}" type="slidenum">
              <a:rPr lang="en-CH" smtClean="0"/>
              <a:t>15</a:t>
            </a:fld>
            <a:endParaRPr lang="en-CH"/>
          </a:p>
        </p:txBody>
      </p:sp>
    </p:spTree>
    <p:extLst>
      <p:ext uri="{BB962C8B-B14F-4D97-AF65-F5344CB8AC3E}">
        <p14:creationId xmlns:p14="http://schemas.microsoft.com/office/powerpoint/2010/main" val="40622120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cs typeface="Calibri"/>
            </a:endParaRPr>
          </a:p>
        </p:txBody>
      </p:sp>
      <p:sp>
        <p:nvSpPr>
          <p:cNvPr id="4" name="Slide Number Placeholder 3"/>
          <p:cNvSpPr>
            <a:spLocks noGrp="1"/>
          </p:cNvSpPr>
          <p:nvPr>
            <p:ph type="sldNum" sz="quarter" idx="5"/>
          </p:nvPr>
        </p:nvSpPr>
        <p:spPr/>
        <p:txBody>
          <a:bodyPr/>
          <a:lstStyle/>
          <a:p>
            <a:fld id="{F3F1AC9F-6AFE-4B8B-9CC1-10F44419EB41}" type="slidenum">
              <a:rPr lang="en-CH" smtClean="0"/>
              <a:t>16</a:t>
            </a:fld>
            <a:endParaRPr lang="en-CH"/>
          </a:p>
        </p:txBody>
      </p:sp>
    </p:spTree>
    <p:extLst>
      <p:ext uri="{BB962C8B-B14F-4D97-AF65-F5344CB8AC3E}">
        <p14:creationId xmlns:p14="http://schemas.microsoft.com/office/powerpoint/2010/main" val="3318428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F3F1AC9F-6AFE-4B8B-9CC1-10F44419EB41}" type="slidenum">
              <a:rPr lang="en-CH" smtClean="0"/>
              <a:t>2</a:t>
            </a:fld>
            <a:endParaRPr lang="en-CH"/>
          </a:p>
        </p:txBody>
      </p:sp>
    </p:spTree>
    <p:extLst>
      <p:ext uri="{BB962C8B-B14F-4D97-AF65-F5344CB8AC3E}">
        <p14:creationId xmlns:p14="http://schemas.microsoft.com/office/powerpoint/2010/main" val="2467781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F3F1AC9F-6AFE-4B8B-9CC1-10F44419EB41}" type="slidenum">
              <a:rPr lang="en-CH" smtClean="0"/>
              <a:t>3</a:t>
            </a:fld>
            <a:endParaRPr lang="en-CH"/>
          </a:p>
        </p:txBody>
      </p:sp>
    </p:spTree>
    <p:extLst>
      <p:ext uri="{BB962C8B-B14F-4D97-AF65-F5344CB8AC3E}">
        <p14:creationId xmlns:p14="http://schemas.microsoft.com/office/powerpoint/2010/main" val="1729834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F3F1AC9F-6AFE-4B8B-9CC1-10F44419EB41}" type="slidenum">
              <a:rPr lang="en-CH" smtClean="0"/>
              <a:t>7</a:t>
            </a:fld>
            <a:endParaRPr lang="en-CH"/>
          </a:p>
        </p:txBody>
      </p:sp>
    </p:spTree>
    <p:extLst>
      <p:ext uri="{BB962C8B-B14F-4D97-AF65-F5344CB8AC3E}">
        <p14:creationId xmlns:p14="http://schemas.microsoft.com/office/powerpoint/2010/main" val="3997118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F3F1AC9F-6AFE-4B8B-9CC1-10F44419EB41}" type="slidenum">
              <a:rPr lang="en-CH" smtClean="0"/>
              <a:t>8</a:t>
            </a:fld>
            <a:endParaRPr lang="en-CH"/>
          </a:p>
        </p:txBody>
      </p:sp>
    </p:spTree>
    <p:extLst>
      <p:ext uri="{BB962C8B-B14F-4D97-AF65-F5344CB8AC3E}">
        <p14:creationId xmlns:p14="http://schemas.microsoft.com/office/powerpoint/2010/main" val="40240613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F3F1AC9F-6AFE-4B8B-9CC1-10F44419EB41}" type="slidenum">
              <a:rPr lang="en-CH" smtClean="0"/>
              <a:t>9</a:t>
            </a:fld>
            <a:endParaRPr lang="en-CH"/>
          </a:p>
        </p:txBody>
      </p:sp>
    </p:spTree>
    <p:extLst>
      <p:ext uri="{BB962C8B-B14F-4D97-AF65-F5344CB8AC3E}">
        <p14:creationId xmlns:p14="http://schemas.microsoft.com/office/powerpoint/2010/main" val="3059904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F3F1AC9F-6AFE-4B8B-9CC1-10F44419EB41}" type="slidenum">
              <a:rPr lang="en-CH" smtClean="0"/>
              <a:t>10</a:t>
            </a:fld>
            <a:endParaRPr lang="en-CH"/>
          </a:p>
        </p:txBody>
      </p:sp>
    </p:spTree>
    <p:extLst>
      <p:ext uri="{BB962C8B-B14F-4D97-AF65-F5344CB8AC3E}">
        <p14:creationId xmlns:p14="http://schemas.microsoft.com/office/powerpoint/2010/main" val="27459351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F3F1AC9F-6AFE-4B8B-9CC1-10F44419EB41}" type="slidenum">
              <a:rPr lang="en-CH" smtClean="0"/>
              <a:t>11</a:t>
            </a:fld>
            <a:endParaRPr lang="en-CH"/>
          </a:p>
        </p:txBody>
      </p:sp>
    </p:spTree>
    <p:extLst>
      <p:ext uri="{BB962C8B-B14F-4D97-AF65-F5344CB8AC3E}">
        <p14:creationId xmlns:p14="http://schemas.microsoft.com/office/powerpoint/2010/main" val="41478731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F3F1AC9F-6AFE-4B8B-9CC1-10F44419EB41}" type="slidenum">
              <a:rPr lang="en-CH" smtClean="0"/>
              <a:t>12</a:t>
            </a:fld>
            <a:endParaRPr lang="en-CH"/>
          </a:p>
        </p:txBody>
      </p:sp>
    </p:spTree>
    <p:extLst>
      <p:ext uri="{BB962C8B-B14F-4D97-AF65-F5344CB8AC3E}">
        <p14:creationId xmlns:p14="http://schemas.microsoft.com/office/powerpoint/2010/main" val="369955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162290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pic>
        <p:nvPicPr>
          <p:cNvPr id="7" name="Picture 6" descr="wmo2016_powerpoint_standard_v2-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143500"/>
            <a:ext cx="1988820" cy="1714500"/>
          </a:xfrm>
          <a:prstGeom prst="rect">
            <a:avLst/>
          </a:prstGeom>
        </p:spPr>
      </p:pic>
    </p:spTree>
    <p:extLst>
      <p:ext uri="{BB962C8B-B14F-4D97-AF65-F5344CB8AC3E}">
        <p14:creationId xmlns:p14="http://schemas.microsoft.com/office/powerpoint/2010/main" val="466592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1326635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221927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3745119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332942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4041087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3002660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952160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59AF2F-52C6-9B46-B8B2-0579234AE62E}" type="slidenum">
              <a:rPr lang="en-US" smtClean="0"/>
              <a:t>‹#›</a:t>
            </a:fld>
            <a:endParaRPr lang="en-US"/>
          </a:p>
        </p:txBody>
      </p:sp>
      <p:pic>
        <p:nvPicPr>
          <p:cNvPr id="7" name="Picture 6" descr="wmo2016_powerpoint_standard_v2-2.jp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5151694"/>
            <a:ext cx="2651760" cy="1714500"/>
          </a:xfrm>
          <a:prstGeom prst="rect">
            <a:avLst/>
          </a:prstGeom>
        </p:spPr>
      </p:pic>
    </p:spTree>
    <p:extLst>
      <p:ext uri="{BB962C8B-B14F-4D97-AF65-F5344CB8AC3E}">
        <p14:creationId xmlns:p14="http://schemas.microsoft.com/office/powerpoint/2010/main" val="1153610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etings.wmo.int/SERCOM-2/_layouts/15/WopiFrame.aspx?sourcedoc=/SERCOM-2/English/2.%20PROVISIONAL%20REPORT%20(Approved%20documents)/SERCOM-2-d05-1(1)-UPDATES-MANUAL-GDPFS-WMO-NO-485-approved_en.docx&amp;action=defaul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etings.wmo.int/INFCOM-2/_layouts/15/WopiFrame.aspx?sourcedoc=/INFCOM-2/English/2.%20PROVISIONAL%20REPORT%20(Approved%20documents)/INFCOM-2-d06-4(2)-AMENDMENTS-TO-GDPFS-MANUAL-WMO-NO-485-approved_en.docx&amp;action=default"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unfccc.int/event/sbsta-57?item=10%20a"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etings.wmo.int/INFCOM-2/_layouts/15/WopiFrame.aspx?sourcedoc=/INFCOM-2/InformationDocuments/INFCOM-2-INF06-3(1-1)-WIS-2-0-IN-A-BOX_en.docx&amp;action=default"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wmo2016_powerpoint_standard_v2_dark-3.jpg">
            <a:extLst>
              <a:ext uri="{FF2B5EF4-FFF2-40B4-BE49-F238E27FC236}">
                <a16:creationId xmlns:a16="http://schemas.microsoft.com/office/drawing/2014/main" id="{96EC3A03-3370-44C0-8E50-3467774EE4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38442"/>
            <a:ext cx="12192000" cy="8196442"/>
          </a:xfrm>
          <a:prstGeom prst="rect">
            <a:avLst/>
          </a:prstGeom>
        </p:spPr>
      </p:pic>
      <p:sp>
        <p:nvSpPr>
          <p:cNvPr id="6" name="Title 1"/>
          <p:cNvSpPr txBox="1">
            <a:spLocks/>
          </p:cNvSpPr>
          <p:nvPr/>
        </p:nvSpPr>
        <p:spPr>
          <a:xfrm>
            <a:off x="2866226" y="2168907"/>
            <a:ext cx="8229600" cy="342884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2400" i="1">
              <a:solidFill>
                <a:schemeClr val="bg1"/>
              </a:solidFill>
            </a:endParaRPr>
          </a:p>
        </p:txBody>
      </p:sp>
      <p:sp>
        <p:nvSpPr>
          <p:cNvPr id="3" name="Slide Number Placeholder 2"/>
          <p:cNvSpPr>
            <a:spLocks noGrp="1"/>
          </p:cNvSpPr>
          <p:nvPr>
            <p:ph type="sldNum" sz="quarter" idx="12"/>
          </p:nvPr>
        </p:nvSpPr>
        <p:spPr/>
        <p:txBody>
          <a:bodyPr/>
          <a:lstStyle/>
          <a:p>
            <a:fld id="{9259AF2F-52C6-9B46-B8B2-0579234AE62E}" type="slidenum">
              <a:rPr lang="en-US" smtClean="0"/>
              <a:t>1</a:t>
            </a:fld>
            <a:endParaRPr lang="en-US"/>
          </a:p>
        </p:txBody>
      </p:sp>
      <p:sp>
        <p:nvSpPr>
          <p:cNvPr id="5" name="Title 1">
            <a:extLst>
              <a:ext uri="{FF2B5EF4-FFF2-40B4-BE49-F238E27FC236}">
                <a16:creationId xmlns:a16="http://schemas.microsoft.com/office/drawing/2014/main" id="{F351208C-D14B-4D5A-ABA4-F23E50C6674B}"/>
              </a:ext>
            </a:extLst>
          </p:cNvPr>
          <p:cNvSpPr txBox="1">
            <a:spLocks/>
          </p:cNvSpPr>
          <p:nvPr/>
        </p:nvSpPr>
        <p:spPr>
          <a:xfrm>
            <a:off x="2151600" y="274484"/>
            <a:ext cx="8229600" cy="342884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a:solidFill>
                  <a:schemeClr val="bg1"/>
                </a:solidFill>
              </a:rPr>
              <a:t>The 76</a:t>
            </a:r>
            <a:r>
              <a:rPr lang="en-US" sz="2800" baseline="30000">
                <a:solidFill>
                  <a:schemeClr val="bg1"/>
                </a:solidFill>
              </a:rPr>
              <a:t>th</a:t>
            </a:r>
            <a:r>
              <a:rPr lang="en-US" sz="2800">
                <a:solidFill>
                  <a:schemeClr val="bg1"/>
                </a:solidFill>
              </a:rPr>
              <a:t> session of the Executive Council </a:t>
            </a:r>
          </a:p>
          <a:p>
            <a:r>
              <a:rPr lang="en-US" sz="2800">
                <a:solidFill>
                  <a:schemeClr val="bg1"/>
                </a:solidFill>
              </a:rPr>
              <a:t>(EC-76, 27 February – 3 March 2023)</a:t>
            </a:r>
          </a:p>
          <a:p>
            <a:endParaRPr lang="en-US" sz="3600">
              <a:solidFill>
                <a:schemeClr val="bg1"/>
              </a:solidFill>
            </a:endParaRPr>
          </a:p>
          <a:p>
            <a:endParaRPr lang="en-US" i="1">
              <a:solidFill>
                <a:schemeClr val="bg1"/>
              </a:solidFill>
              <a:cs typeface="Calibri"/>
            </a:endParaRPr>
          </a:p>
          <a:p>
            <a:r>
              <a:rPr lang="en-US" sz="3600" i="1">
                <a:solidFill>
                  <a:schemeClr val="bg1"/>
                </a:solidFill>
                <a:cs typeface="Calibri"/>
              </a:rPr>
              <a:t>Item 3 – Documents adopted without debate under item 3.2</a:t>
            </a:r>
          </a:p>
        </p:txBody>
      </p:sp>
    </p:spTree>
    <p:extLst>
      <p:ext uri="{BB962C8B-B14F-4D97-AF65-F5344CB8AC3E}">
        <p14:creationId xmlns:p14="http://schemas.microsoft.com/office/powerpoint/2010/main" val="380228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C9C4C-9607-458A-895F-B69958A7D0C6}"/>
              </a:ext>
            </a:extLst>
          </p:cNvPr>
          <p:cNvSpPr>
            <a:spLocks noGrp="1"/>
          </p:cNvSpPr>
          <p:nvPr>
            <p:ph type="title"/>
          </p:nvPr>
        </p:nvSpPr>
        <p:spPr/>
        <p:txBody>
          <a:bodyPr>
            <a:normAutofit fontScale="90000"/>
          </a:bodyPr>
          <a:lstStyle/>
          <a:p>
            <a:r>
              <a:rPr lang="en-US" b="1" u="sng"/>
              <a:t>Long-Term Goal 2:</a:t>
            </a:r>
            <a:r>
              <a:rPr lang="en-US"/>
              <a:t> Documents published with comments received before the session</a:t>
            </a:r>
            <a:endParaRPr lang="en-CH"/>
          </a:p>
        </p:txBody>
      </p:sp>
      <p:sp>
        <p:nvSpPr>
          <p:cNvPr id="3" name="Content Placeholder 2">
            <a:extLst>
              <a:ext uri="{FF2B5EF4-FFF2-40B4-BE49-F238E27FC236}">
                <a16:creationId xmlns:a16="http://schemas.microsoft.com/office/drawing/2014/main" id="{477864C6-4D4A-4F47-A64B-5EB08F5DAE00}"/>
              </a:ext>
            </a:extLst>
          </p:cNvPr>
          <p:cNvSpPr>
            <a:spLocks noGrp="1"/>
          </p:cNvSpPr>
          <p:nvPr>
            <p:ph idx="1"/>
          </p:nvPr>
        </p:nvSpPr>
        <p:spPr>
          <a:xfrm>
            <a:off x="609600" y="1423308"/>
            <a:ext cx="11329987" cy="5296466"/>
          </a:xfrm>
        </p:spPr>
        <p:txBody>
          <a:bodyPr vert="horz" lIns="91440" tIns="45720" rIns="91440" bIns="45720" rtlCol="0" anchor="t">
            <a:normAutofit fontScale="85000" lnSpcReduction="20000"/>
          </a:bodyPr>
          <a:lstStyle/>
          <a:p>
            <a:pPr marL="0" indent="0">
              <a:buNone/>
            </a:pPr>
            <a:r>
              <a:rPr lang="en-US" sz="2800" b="1"/>
              <a:t>Annex to Draft Resolution 3.2(1)/1 – Amendments to the Manual on the WMO Integrated Global Observing System (WMO-No. 1160)</a:t>
            </a:r>
            <a:endParaRPr lang="en-US" sz="2800"/>
          </a:p>
          <a:p>
            <a:pPr marL="0" indent="0">
              <a:buNone/>
            </a:pPr>
            <a:r>
              <a:rPr lang="en-US" sz="2800" u="sng">
                <a:ea typeface="+mn-lt"/>
                <a:cs typeface="+mn-lt"/>
              </a:rPr>
              <a:t>[</a:t>
            </a:r>
            <a:r>
              <a:rPr lang="en-US" sz="2800" i="1" u="sng">
                <a:ea typeface="+mn-lt"/>
                <a:cs typeface="+mn-lt"/>
              </a:rPr>
              <a:t>Editorial, Secretariat</a:t>
            </a:r>
            <a:r>
              <a:rPr lang="en-US" sz="2800" u="sng">
                <a:ea typeface="+mn-lt"/>
                <a:cs typeface="+mn-lt"/>
              </a:rPr>
              <a:t>]</a:t>
            </a:r>
            <a:r>
              <a:rPr lang="en-US" sz="2800">
                <a:ea typeface="+mn-lt"/>
                <a:cs typeface="+mn-lt"/>
              </a:rPr>
              <a:t> </a:t>
            </a:r>
            <a:endParaRPr lang="en-US"/>
          </a:p>
          <a:p>
            <a:pPr marL="0" indent="0">
              <a:buNone/>
            </a:pPr>
            <a:r>
              <a:rPr lang="en-GB" sz="2400" b="1">
                <a:ea typeface="+mn-lt"/>
                <a:cs typeface="+mn-lt"/>
              </a:rPr>
              <a:t>Appendix 2.3, </a:t>
            </a:r>
            <a:r>
              <a:rPr lang="en-GB" sz="2400">
                <a:ea typeface="+mn-lt"/>
                <a:cs typeface="+mn-lt"/>
              </a:rPr>
              <a:t>Footnote 1: Title of the "GUM" was corrected, as well as the confidence level adjusted (from 69% to 68%), </a:t>
            </a:r>
            <a:endParaRPr lang="en-US" sz="2400">
              <a:cs typeface="Calibri"/>
            </a:endParaRPr>
          </a:p>
          <a:p>
            <a:pPr marL="0" indent="0">
              <a:buNone/>
            </a:pPr>
            <a:r>
              <a:rPr lang="en-US" sz="2400" u="sng">
                <a:ea typeface="+mn-lt"/>
                <a:cs typeface="+mn-lt"/>
              </a:rPr>
              <a:t>[</a:t>
            </a:r>
            <a:r>
              <a:rPr lang="en-US" sz="2400" i="1" u="sng">
                <a:ea typeface="+mn-lt"/>
                <a:cs typeface="+mn-lt"/>
              </a:rPr>
              <a:t>Editorial, Secretariat</a:t>
            </a:r>
            <a:r>
              <a:rPr lang="en-US" sz="2400" u="sng">
                <a:ea typeface="+mn-lt"/>
                <a:cs typeface="+mn-lt"/>
              </a:rPr>
              <a:t>]</a:t>
            </a:r>
            <a:r>
              <a:rPr lang="en-US" sz="2400">
                <a:ea typeface="+mn-lt"/>
                <a:cs typeface="+mn-lt"/>
              </a:rPr>
              <a:t> </a:t>
            </a:r>
            <a:endParaRPr lang="en-US"/>
          </a:p>
          <a:p>
            <a:pPr marL="0" indent="0">
              <a:buNone/>
            </a:pPr>
            <a:r>
              <a:rPr lang="en-US" sz="2400" b="1">
                <a:ea typeface="+mn-lt"/>
                <a:cs typeface="+mn-lt"/>
              </a:rPr>
              <a:t>Provision 3.2.3.13., </a:t>
            </a:r>
            <a:r>
              <a:rPr lang="en-US" sz="2400">
                <a:ea typeface="+mn-lt"/>
                <a:cs typeface="+mn-lt"/>
              </a:rPr>
              <a:t>Note 5, Acronym "RA-WG-I" was spelled out.</a:t>
            </a:r>
            <a:endParaRPr lang="en-US" sz="2400">
              <a:cs typeface="Calibri"/>
            </a:endParaRPr>
          </a:p>
          <a:p>
            <a:pPr marL="0" indent="0">
              <a:buNone/>
            </a:pPr>
            <a:r>
              <a:rPr lang="en-US" sz="2400" u="sng">
                <a:ea typeface="+mn-lt"/>
                <a:cs typeface="+mn-lt"/>
              </a:rPr>
              <a:t>[Campbell, Canada]:</a:t>
            </a:r>
            <a:endParaRPr lang="en-GB"/>
          </a:p>
          <a:p>
            <a:pPr marL="0" indent="0">
              <a:buNone/>
            </a:pPr>
            <a:r>
              <a:rPr lang="en-GB" sz="2400" b="1">
                <a:ea typeface="+mn-lt"/>
                <a:cs typeface="+mn-lt"/>
              </a:rPr>
              <a:t>Appendix 3.1, </a:t>
            </a:r>
            <a:r>
              <a:rPr lang="en-GB" sz="2400">
                <a:ea typeface="+mn-lt"/>
                <a:cs typeface="+mn-lt"/>
              </a:rPr>
              <a:t>Note to the bullet point (6) was added:</a:t>
            </a:r>
            <a:endParaRPr lang="en-US" sz="2400">
              <a:cs typeface="Calibri"/>
            </a:endParaRPr>
          </a:p>
          <a:p>
            <a:pPr marL="800100">
              <a:buNone/>
            </a:pPr>
            <a:r>
              <a:rPr lang="en-GB" sz="2400" u="sng">
                <a:solidFill>
                  <a:srgbClr val="FF0000"/>
                </a:solidFill>
                <a:ea typeface="+mn-lt"/>
                <a:cs typeface="+mn-lt"/>
              </a:rPr>
              <a:t>Note: When removing GBON stations from their networks, Members must ensure that the integrity and quality of the GBON network are maintained. </a:t>
            </a:r>
            <a:r>
              <a:rPr lang="en-GB" sz="2400">
                <a:solidFill>
                  <a:srgbClr val="FF0000"/>
                </a:solidFill>
                <a:ea typeface="+mn-lt"/>
                <a:cs typeface="+mn-lt"/>
              </a:rPr>
              <a:t>[</a:t>
            </a:r>
            <a:r>
              <a:rPr lang="en-GB" sz="2400" i="1">
                <a:solidFill>
                  <a:srgbClr val="FF0000"/>
                </a:solidFill>
                <a:ea typeface="+mn-lt"/>
                <a:cs typeface="+mn-lt"/>
              </a:rPr>
              <a:t>Campbell</a:t>
            </a:r>
            <a:r>
              <a:rPr lang="en-GB" sz="2400">
                <a:solidFill>
                  <a:srgbClr val="FF0000"/>
                </a:solidFill>
                <a:ea typeface="+mn-lt"/>
                <a:cs typeface="+mn-lt"/>
              </a:rPr>
              <a:t>]</a:t>
            </a:r>
            <a:endParaRPr lang="en-CH" sz="2400">
              <a:solidFill>
                <a:srgbClr val="FF0000"/>
              </a:solidFill>
              <a:cs typeface="Calibri"/>
            </a:endParaRPr>
          </a:p>
          <a:p>
            <a:pPr marL="800100">
              <a:buNone/>
            </a:pPr>
            <a:endParaRPr lang="en-GB" sz="2400">
              <a:solidFill>
                <a:srgbClr val="FF0000"/>
              </a:solidFill>
              <a:ea typeface="+mn-lt"/>
              <a:cs typeface="+mn-lt"/>
            </a:endParaRPr>
          </a:p>
          <a:p>
            <a:pPr marL="0" indent="0">
              <a:buNone/>
            </a:pPr>
            <a:r>
              <a:rPr lang="en-US" sz="2400" u="sng">
                <a:ea typeface="+mn-lt"/>
                <a:cs typeface="+mn-lt"/>
              </a:rPr>
              <a:t>[</a:t>
            </a:r>
            <a:r>
              <a:rPr lang="en-US" sz="2400" i="1" u="sng">
                <a:ea typeface="+mn-lt"/>
                <a:cs typeface="+mn-lt"/>
              </a:rPr>
              <a:t>Editorial, Secretariat</a:t>
            </a:r>
            <a:r>
              <a:rPr lang="en-US" sz="2400" u="sng">
                <a:ea typeface="+mn-lt"/>
                <a:cs typeface="+mn-lt"/>
              </a:rPr>
              <a:t>]</a:t>
            </a:r>
            <a:r>
              <a:rPr lang="en-US" sz="2400">
                <a:ea typeface="+mn-lt"/>
                <a:cs typeface="+mn-lt"/>
              </a:rPr>
              <a:t> </a:t>
            </a:r>
          </a:p>
          <a:p>
            <a:pPr marL="0" indent="0">
              <a:buNone/>
            </a:pPr>
            <a:r>
              <a:rPr lang="en-GB" sz="2400" b="1">
                <a:ea typeface="+mn-lt"/>
                <a:cs typeface="+mn-lt"/>
              </a:rPr>
              <a:t>Attachment 3.1, 2nd para, 2nd sentence </a:t>
            </a:r>
            <a:r>
              <a:rPr lang="en-GB" sz="2400">
                <a:ea typeface="+mn-lt"/>
                <a:cs typeface="+mn-lt"/>
              </a:rPr>
              <a:t>was rephrased for clarification: </a:t>
            </a:r>
            <a:endParaRPr lang="en-GB">
              <a:ea typeface="+mn-lt"/>
              <a:cs typeface="+mn-lt"/>
            </a:endParaRPr>
          </a:p>
          <a:p>
            <a:pPr marL="0" indent="0">
              <a:lnSpc>
                <a:spcPct val="80000"/>
              </a:lnSpc>
              <a:buNone/>
            </a:pPr>
            <a:r>
              <a:rPr lang="en-GB" sz="2400">
                <a:ea typeface="+mn-lt"/>
                <a:cs typeface="+mn-lt"/>
              </a:rPr>
              <a:t>"These criteria will allow Application Areas to state what would constitute a “threshold” or “breakthrough” level of performance in case the specified domain </a:t>
            </a:r>
            <a:r>
              <a:rPr lang="en-GB" sz="2400">
                <a:solidFill>
                  <a:srgbClr val="FF0000"/>
                </a:solidFill>
                <a:ea typeface="+mn-lt"/>
                <a:cs typeface="+mn-lt"/>
              </a:rPr>
              <a:t>requirements </a:t>
            </a:r>
            <a:r>
              <a:rPr lang="en-GB" sz="2400">
                <a:ea typeface="+mn-lt"/>
                <a:cs typeface="+mn-lt"/>
              </a:rPr>
              <a:t>(vertical layer and horizontal coverage) </a:t>
            </a:r>
            <a:r>
              <a:rPr lang="en-GB" sz="2400" strike="sngStrike">
                <a:solidFill>
                  <a:srgbClr val="FF0000"/>
                </a:solidFill>
                <a:ea typeface="+mn-lt"/>
                <a:cs typeface="+mn-lt"/>
              </a:rPr>
              <a:t>is</a:t>
            </a:r>
            <a:r>
              <a:rPr lang="en-GB" sz="2400">
                <a:ea typeface="+mn-lt"/>
                <a:cs typeface="+mn-lt"/>
              </a:rPr>
              <a:t> </a:t>
            </a:r>
            <a:r>
              <a:rPr lang="en-GB" sz="2400">
                <a:solidFill>
                  <a:srgbClr val="FF0000"/>
                </a:solidFill>
                <a:ea typeface="+mn-lt"/>
                <a:cs typeface="+mn-lt"/>
              </a:rPr>
              <a:t>are</a:t>
            </a:r>
            <a:r>
              <a:rPr lang="en-GB" sz="2400">
                <a:ea typeface="+mn-lt"/>
                <a:cs typeface="+mn-lt"/>
              </a:rPr>
              <a:t> not fully </a:t>
            </a:r>
            <a:r>
              <a:rPr lang="en-GB" sz="2400" strike="sngStrike">
                <a:solidFill>
                  <a:srgbClr val="FF0000"/>
                </a:solidFill>
                <a:ea typeface="+mn-lt"/>
                <a:cs typeface="+mn-lt"/>
              </a:rPr>
              <a:t>delivered</a:t>
            </a:r>
            <a:r>
              <a:rPr lang="en-GB" sz="2400">
                <a:solidFill>
                  <a:srgbClr val="FF0000"/>
                </a:solidFill>
                <a:ea typeface="+mn-lt"/>
                <a:cs typeface="+mn-lt"/>
              </a:rPr>
              <a:t> met</a:t>
            </a:r>
            <a:r>
              <a:rPr lang="en-GB" sz="2400">
                <a:ea typeface="+mn-lt"/>
                <a:cs typeface="+mn-lt"/>
              </a:rPr>
              <a:t>."</a:t>
            </a:r>
            <a:endParaRPr lang="en-GB">
              <a:cs typeface="Calibri"/>
            </a:endParaRPr>
          </a:p>
          <a:p>
            <a:pPr marL="0" indent="0">
              <a:buNone/>
            </a:pPr>
            <a:endParaRPr lang="en-CH">
              <a:solidFill>
                <a:srgbClr val="000000"/>
              </a:solidFill>
              <a:cs typeface="Calibri"/>
            </a:endParaRPr>
          </a:p>
        </p:txBody>
      </p:sp>
    </p:spTree>
    <p:extLst>
      <p:ext uri="{BB962C8B-B14F-4D97-AF65-F5344CB8AC3E}">
        <p14:creationId xmlns:p14="http://schemas.microsoft.com/office/powerpoint/2010/main" val="2109950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C9C4C-9607-458A-895F-B69958A7D0C6}"/>
              </a:ext>
            </a:extLst>
          </p:cNvPr>
          <p:cNvSpPr>
            <a:spLocks noGrp="1"/>
          </p:cNvSpPr>
          <p:nvPr>
            <p:ph type="title"/>
          </p:nvPr>
        </p:nvSpPr>
        <p:spPr/>
        <p:txBody>
          <a:bodyPr>
            <a:normAutofit fontScale="90000"/>
          </a:bodyPr>
          <a:lstStyle/>
          <a:p>
            <a:r>
              <a:rPr lang="en-US" b="1" u="sng"/>
              <a:t>Long-Term Goal 2:</a:t>
            </a:r>
            <a:r>
              <a:rPr lang="en-US"/>
              <a:t> Documents published with comments received before the session</a:t>
            </a:r>
            <a:endParaRPr lang="en-CH"/>
          </a:p>
        </p:txBody>
      </p:sp>
      <p:sp>
        <p:nvSpPr>
          <p:cNvPr id="3" name="Content Placeholder 2">
            <a:extLst>
              <a:ext uri="{FF2B5EF4-FFF2-40B4-BE49-F238E27FC236}">
                <a16:creationId xmlns:a16="http://schemas.microsoft.com/office/drawing/2014/main" id="{477864C6-4D4A-4F47-A64B-5EB08F5DAE00}"/>
              </a:ext>
            </a:extLst>
          </p:cNvPr>
          <p:cNvSpPr>
            <a:spLocks noGrp="1"/>
          </p:cNvSpPr>
          <p:nvPr>
            <p:ph idx="1"/>
          </p:nvPr>
        </p:nvSpPr>
        <p:spPr>
          <a:xfrm>
            <a:off x="609600" y="1423308"/>
            <a:ext cx="10972800" cy="4471535"/>
          </a:xfrm>
        </p:spPr>
        <p:txBody>
          <a:bodyPr vert="horz" lIns="91440" tIns="45720" rIns="91440" bIns="45720" rtlCol="0" anchor="t">
            <a:normAutofit/>
          </a:bodyPr>
          <a:lstStyle/>
          <a:p>
            <a:pPr marL="0" indent="0">
              <a:buNone/>
            </a:pPr>
            <a:r>
              <a:rPr lang="en-US" sz="2800" b="1"/>
              <a:t>Annex to Draft Resolution 3.2(2)/1 – Guide to the WMO Integrated Global Observing System (WMO-No. 1165)</a:t>
            </a:r>
            <a:endParaRPr lang="en-US" sz="2800"/>
          </a:p>
          <a:p>
            <a:pPr marL="0" indent="0">
              <a:buNone/>
            </a:pPr>
            <a:endParaRPr lang="en-US" sz="2800" b="1">
              <a:ea typeface="+mn-lt"/>
              <a:cs typeface="+mn-lt"/>
            </a:endParaRPr>
          </a:p>
          <a:p>
            <a:pPr marL="0" indent="0">
              <a:buNone/>
            </a:pPr>
            <a:r>
              <a:rPr lang="en-GB" sz="2400">
                <a:ea typeface="+mn-lt"/>
                <a:cs typeface="+mn-lt"/>
              </a:rPr>
              <a:t>Editorial changes [Obayashi]:</a:t>
            </a:r>
            <a:endParaRPr lang="en-US">
              <a:ea typeface="+mn-lt"/>
              <a:cs typeface="+mn-lt"/>
            </a:endParaRPr>
          </a:p>
          <a:p>
            <a:pPr>
              <a:buFont typeface="Wingdings"/>
              <a:buChar char="Ø"/>
            </a:pPr>
            <a:r>
              <a:rPr lang="en-GB" sz="2400">
                <a:ea typeface="+mn-lt"/>
                <a:cs typeface="+mn-lt"/>
              </a:rPr>
              <a:t>Table 10.1 (2nd row): Deletion of the word "Japan"</a:t>
            </a:r>
          </a:p>
          <a:p>
            <a:pPr>
              <a:buFont typeface="Wingdings"/>
              <a:buChar char="Ø"/>
            </a:pPr>
            <a:r>
              <a:rPr lang="en-GB" sz="2400">
                <a:ea typeface="+mn-lt"/>
                <a:cs typeface="+mn-lt"/>
              </a:rPr>
              <a:t>Caption to Table 3: Replacement of GBON by RBON</a:t>
            </a:r>
          </a:p>
          <a:p>
            <a:pPr marL="0" indent="0">
              <a:buNone/>
            </a:pPr>
            <a:endParaRPr lang="en-GB" sz="2400">
              <a:ea typeface="+mn-lt"/>
              <a:cs typeface="+mn-lt"/>
            </a:endParaRPr>
          </a:p>
        </p:txBody>
      </p:sp>
    </p:spTree>
    <p:extLst>
      <p:ext uri="{BB962C8B-B14F-4D97-AF65-F5344CB8AC3E}">
        <p14:creationId xmlns:p14="http://schemas.microsoft.com/office/powerpoint/2010/main" val="236131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23930C78-C521-F967-5B84-91EEAF934A03}"/>
              </a:ext>
            </a:extLst>
          </p:cNvPr>
          <p:cNvSpPr/>
          <p:nvPr/>
        </p:nvSpPr>
        <p:spPr>
          <a:xfrm>
            <a:off x="768486" y="6274339"/>
            <a:ext cx="1303506" cy="496110"/>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3C9C4C-9607-458A-895F-B69958A7D0C6}"/>
              </a:ext>
            </a:extLst>
          </p:cNvPr>
          <p:cNvSpPr>
            <a:spLocks noGrp="1"/>
          </p:cNvSpPr>
          <p:nvPr>
            <p:ph type="title"/>
          </p:nvPr>
        </p:nvSpPr>
        <p:spPr/>
        <p:txBody>
          <a:bodyPr>
            <a:normAutofit fontScale="90000"/>
          </a:bodyPr>
          <a:lstStyle/>
          <a:p>
            <a:r>
              <a:rPr lang="en-US" b="1" u="sng"/>
              <a:t>Long-Term Goal 2:</a:t>
            </a:r>
            <a:r>
              <a:rPr lang="en-US"/>
              <a:t> Documents published with comments received before the session</a:t>
            </a:r>
            <a:endParaRPr lang="en-CH"/>
          </a:p>
        </p:txBody>
      </p:sp>
      <p:sp>
        <p:nvSpPr>
          <p:cNvPr id="3" name="Content Placeholder 2">
            <a:extLst>
              <a:ext uri="{FF2B5EF4-FFF2-40B4-BE49-F238E27FC236}">
                <a16:creationId xmlns:a16="http://schemas.microsoft.com/office/drawing/2014/main" id="{477864C6-4D4A-4F47-A64B-5EB08F5DAE00}"/>
              </a:ext>
            </a:extLst>
          </p:cNvPr>
          <p:cNvSpPr>
            <a:spLocks noGrp="1"/>
          </p:cNvSpPr>
          <p:nvPr>
            <p:ph idx="1"/>
          </p:nvPr>
        </p:nvSpPr>
        <p:spPr>
          <a:xfrm>
            <a:off x="609600" y="1600199"/>
            <a:ext cx="10972800" cy="5111885"/>
          </a:xfrm>
        </p:spPr>
        <p:txBody>
          <a:bodyPr vert="horz" lIns="91440" tIns="45720" rIns="91440" bIns="45720" rtlCol="0" anchor="t">
            <a:normAutofit fontScale="77500" lnSpcReduction="20000"/>
          </a:bodyPr>
          <a:lstStyle/>
          <a:p>
            <a:pPr marL="0" indent="0">
              <a:buNone/>
            </a:pPr>
            <a:r>
              <a:rPr lang="en-US" b="1"/>
              <a:t>Draft Resolution 3.2(13)/1 – Amendments to the Manual on Global Data-processing and Forecasting System (GDPFS) (WMO-No. 485) jointly proposed by INFCOM and SERCOM </a:t>
            </a:r>
            <a:endParaRPr lang="en-US"/>
          </a:p>
          <a:p>
            <a:pPr marL="0" indent="0">
              <a:buNone/>
            </a:pPr>
            <a:r>
              <a:rPr lang="en-US" u="sng"/>
              <a:t>[Endersby] </a:t>
            </a:r>
            <a:endParaRPr lang="en-US" u="sng">
              <a:cs typeface="Calibri"/>
            </a:endParaRPr>
          </a:p>
          <a:p>
            <a:pPr marL="0" indent="0">
              <a:spcBef>
                <a:spcPts val="1200"/>
              </a:spcBef>
              <a:buNone/>
            </a:pPr>
            <a:r>
              <a:rPr lang="en-US" sz="1800" b="1">
                <a:effectLst/>
                <a:latin typeface="Verdana"/>
                <a:ea typeface="Times New Roman" panose="02020603050405020304" pitchFamily="18" charset="0"/>
                <a:cs typeface="Times New Roman"/>
              </a:rPr>
              <a:t>Addition to the draft Resolution (shown in </a:t>
            </a:r>
            <a:r>
              <a:rPr lang="en-US" sz="1800" b="1">
                <a:solidFill>
                  <a:srgbClr val="FF0000"/>
                </a:solidFill>
                <a:effectLst/>
                <a:latin typeface="Verdana"/>
                <a:ea typeface="Times New Roman" panose="02020603050405020304" pitchFamily="18" charset="0"/>
                <a:cs typeface="Times New Roman"/>
              </a:rPr>
              <a:t>red</a:t>
            </a:r>
            <a:r>
              <a:rPr lang="en-US" sz="1800" b="1">
                <a:effectLst/>
                <a:latin typeface="Verdana"/>
                <a:ea typeface="Times New Roman" panose="02020603050405020304" pitchFamily="18" charset="0"/>
                <a:cs typeface="Times New Roman"/>
              </a:rPr>
              <a:t>):</a:t>
            </a:r>
            <a:r>
              <a:rPr lang="en-US" sz="1800" b="1">
                <a:latin typeface="Verdana"/>
                <a:ea typeface="Times New Roman" panose="02020603050405020304" pitchFamily="18" charset="0"/>
                <a:cs typeface="Times New Roman"/>
              </a:rPr>
              <a:t> </a:t>
            </a:r>
          </a:p>
          <a:p>
            <a:pPr marL="0" marR="0" indent="0">
              <a:spcBef>
                <a:spcPts val="1200"/>
              </a:spcBef>
              <a:spcAft>
                <a:spcPts val="0"/>
              </a:spcAft>
              <a:buNone/>
            </a:pPr>
            <a:r>
              <a:rPr lang="en-US" sz="1800" b="1">
                <a:effectLst/>
                <a:highlight>
                  <a:srgbClr val="C0C0C0"/>
                </a:highlight>
                <a:latin typeface="Verdana"/>
                <a:ea typeface="Times New Roman" panose="02020603050405020304" pitchFamily="18" charset="0"/>
                <a:cs typeface="Times New Roman"/>
              </a:rPr>
              <a:t>Noting </a:t>
            </a:r>
            <a:r>
              <a:rPr lang="en-US" sz="1800" u="sng">
                <a:solidFill>
                  <a:srgbClr val="0563C1"/>
                </a:solidFill>
                <a:effectLst/>
                <a:highlight>
                  <a:srgbClr val="C0C0C0"/>
                </a:highlight>
                <a:latin typeface="Verdana"/>
                <a:ea typeface="Times New Roman" panose="02020603050405020304" pitchFamily="18" charset="0"/>
                <a:cs typeface="Times New Roman"/>
                <a:hlinkClick r:id="rId3"/>
              </a:rPr>
              <a:t>Resolution 5.1(1)/1 (SERCOM-2)</a:t>
            </a:r>
            <a:r>
              <a:rPr lang="en-US" sz="1800">
                <a:effectLst/>
                <a:highlight>
                  <a:srgbClr val="C0C0C0"/>
                </a:highlight>
                <a:latin typeface="Verdana"/>
                <a:ea typeface="Times New Roman" panose="02020603050405020304" pitchFamily="18" charset="0"/>
                <a:cs typeface="Times New Roman"/>
              </a:rPr>
              <a:t> – Updates to the Manual on the GDPFS (WMO‑No. 485) proposed by SERCOM Standing Committees,</a:t>
            </a:r>
          </a:p>
          <a:p>
            <a:pPr marL="0" indent="0">
              <a:spcBef>
                <a:spcPts val="1200"/>
              </a:spcBef>
              <a:buNone/>
            </a:pPr>
            <a:r>
              <a:rPr lang="en-US" sz="1800" b="1">
                <a:solidFill>
                  <a:srgbClr val="FF0000"/>
                </a:solidFill>
                <a:effectLst/>
                <a:latin typeface="Verdana"/>
                <a:ea typeface="Times New Roman" panose="02020603050405020304" pitchFamily="18" charset="0"/>
                <a:cs typeface="Times New Roman"/>
              </a:rPr>
              <a:t>Noting further</a:t>
            </a:r>
            <a:r>
              <a:rPr lang="en-US" sz="1800">
                <a:solidFill>
                  <a:srgbClr val="FF0000"/>
                </a:solidFill>
                <a:effectLst/>
                <a:latin typeface="Verdana"/>
                <a:ea typeface="Times New Roman" panose="02020603050405020304" pitchFamily="18" charset="0"/>
                <a:cs typeface="Times New Roman"/>
              </a:rPr>
              <a:t> that the United Kingdom Met Office has suspended its application to be designated a RSMC for global numerical ocean prediction pending the completion of the work necessary to enable the sharing of the required products,</a:t>
            </a:r>
            <a:r>
              <a:rPr lang="en-US" sz="1800">
                <a:solidFill>
                  <a:srgbClr val="FF0000"/>
                </a:solidFill>
                <a:latin typeface="Verdana"/>
                <a:ea typeface="Times New Roman" panose="02020603050405020304" pitchFamily="18" charset="0"/>
                <a:cs typeface="Times New Roman"/>
              </a:rPr>
              <a:t> </a:t>
            </a:r>
            <a:endParaRPr lang="en-US" sz="1800">
              <a:effectLst/>
              <a:latin typeface="Verdana" panose="020B0604030504040204" pitchFamily="34" charset="0"/>
              <a:ea typeface="Times New Roman" panose="02020603050405020304" pitchFamily="18" charset="0"/>
              <a:cs typeface="Times New Roman" panose="02020603050405020304" pitchFamily="18" charset="0"/>
            </a:endParaRPr>
          </a:p>
          <a:p>
            <a:pPr marL="0" marR="0" indent="0">
              <a:spcBef>
                <a:spcPts val="1200"/>
              </a:spcBef>
              <a:spcAft>
                <a:spcPts val="0"/>
              </a:spcAft>
              <a:buNone/>
            </a:pPr>
            <a:r>
              <a:rPr lang="en-US" sz="1800" b="1">
                <a:effectLst/>
                <a:highlight>
                  <a:srgbClr val="C0C0C0"/>
                </a:highlight>
                <a:latin typeface="Verdana"/>
                <a:ea typeface="Times New Roman" panose="02020603050405020304" pitchFamily="18" charset="0"/>
                <a:cs typeface="Times New Roman"/>
              </a:rPr>
              <a:t>Having examined</a:t>
            </a:r>
            <a:r>
              <a:rPr lang="en-US" sz="1800">
                <a:effectLst/>
                <a:highlight>
                  <a:srgbClr val="C0C0C0"/>
                </a:highlight>
                <a:latin typeface="Verdana"/>
                <a:ea typeface="Times New Roman" panose="02020603050405020304" pitchFamily="18" charset="0"/>
                <a:cs typeface="Times New Roman"/>
              </a:rPr>
              <a:t> </a:t>
            </a:r>
            <a:r>
              <a:rPr lang="en-US" sz="1800" u="sng">
                <a:solidFill>
                  <a:srgbClr val="0563C1"/>
                </a:solidFill>
                <a:effectLst/>
                <a:highlight>
                  <a:srgbClr val="C0C0C0"/>
                </a:highlight>
                <a:latin typeface="Verdana"/>
                <a:ea typeface="Times New Roman" panose="02020603050405020304" pitchFamily="18" charset="0"/>
                <a:cs typeface="Times New Roman"/>
                <a:hlinkClick r:id="rId4"/>
              </a:rPr>
              <a:t>Recommendation 6.4(2)/2 (INFCOM-2)</a:t>
            </a:r>
            <a:r>
              <a:rPr lang="en-US" sz="1800">
                <a:effectLst/>
                <a:highlight>
                  <a:srgbClr val="C0C0C0"/>
                </a:highlight>
                <a:latin typeface="Verdana"/>
                <a:ea typeface="Times New Roman" panose="02020603050405020304" pitchFamily="18" charset="0"/>
                <a:cs typeface="Times New Roman"/>
              </a:rPr>
              <a:t> – Amendments to the Manual on GDPFS (WMO-No. 485) proposed by SERCOM,</a:t>
            </a:r>
          </a:p>
          <a:p>
            <a:pPr marL="0" indent="0">
              <a:spcBef>
                <a:spcPts val="1200"/>
              </a:spcBef>
              <a:buNone/>
            </a:pPr>
            <a:r>
              <a:rPr lang="en-US" sz="1800" b="1">
                <a:solidFill>
                  <a:srgbClr val="FF0000"/>
                </a:solidFill>
                <a:effectLst/>
                <a:latin typeface="Verdana"/>
                <a:ea typeface="Times New Roman" panose="02020603050405020304" pitchFamily="18" charset="0"/>
                <a:cs typeface="Times New Roman"/>
              </a:rPr>
              <a:t>Requests</a:t>
            </a:r>
            <a:r>
              <a:rPr lang="en-US" sz="1800">
                <a:solidFill>
                  <a:srgbClr val="FF0000"/>
                </a:solidFill>
                <a:effectLst/>
                <a:latin typeface="Verdana"/>
                <a:ea typeface="Times New Roman" panose="02020603050405020304" pitchFamily="18" charset="0"/>
                <a:cs typeface="Times New Roman"/>
              </a:rPr>
              <a:t> </a:t>
            </a:r>
            <a:r>
              <a:rPr lang="en-US" sz="1800">
                <a:solidFill>
                  <a:srgbClr val="FF0000"/>
                </a:solidFill>
                <a:latin typeface="Verdana"/>
                <a:ea typeface="Times New Roman" panose="02020603050405020304" pitchFamily="18" charset="0"/>
                <a:cs typeface="Times New Roman"/>
              </a:rPr>
              <a:t>the president</a:t>
            </a:r>
            <a:r>
              <a:rPr lang="en-US" sz="1800">
                <a:solidFill>
                  <a:srgbClr val="FF0000"/>
                </a:solidFill>
                <a:effectLst/>
                <a:latin typeface="Verdana"/>
                <a:ea typeface="Times New Roman" panose="02020603050405020304" pitchFamily="18" charset="0"/>
                <a:cs typeface="Times New Roman"/>
              </a:rPr>
              <a:t> of INFCOM to validate the UK submission, once the United Kingdom Met Office is able to share the required products, to ensure it meets the criteria as set out in the application and submit to a future Executive Council for final approval</a:t>
            </a:r>
            <a:r>
              <a:rPr lang="en-US" sz="1800">
                <a:solidFill>
                  <a:srgbClr val="FF0000"/>
                </a:solidFill>
                <a:latin typeface="Verdana"/>
                <a:ea typeface="Times New Roman" panose="02020603050405020304" pitchFamily="18" charset="0"/>
                <a:cs typeface="Times New Roman"/>
              </a:rPr>
              <a:t> </a:t>
            </a:r>
            <a:endParaRPr lang="en-US" sz="180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1200"/>
              </a:spcBef>
              <a:buNone/>
            </a:pPr>
            <a:r>
              <a:rPr lang="en-US" sz="1800" b="1">
                <a:effectLst/>
                <a:latin typeface="Verdana"/>
                <a:ea typeface="Times New Roman" panose="02020603050405020304" pitchFamily="18" charset="0"/>
                <a:cs typeface="Times New Roman"/>
              </a:rPr>
              <a:t>Deletion from Annex 7 (shown in </a:t>
            </a:r>
            <a:r>
              <a:rPr lang="en-US" sz="1800" b="1">
                <a:solidFill>
                  <a:srgbClr val="FF0000"/>
                </a:solidFill>
                <a:effectLst/>
                <a:latin typeface="Verdana"/>
                <a:ea typeface="Times New Roman" panose="02020603050405020304" pitchFamily="18" charset="0"/>
                <a:cs typeface="Times New Roman"/>
              </a:rPr>
              <a:t>red</a:t>
            </a:r>
            <a:r>
              <a:rPr lang="en-US" sz="1800" b="1">
                <a:effectLst/>
                <a:latin typeface="Verdana"/>
                <a:ea typeface="Times New Roman" panose="02020603050405020304" pitchFamily="18" charset="0"/>
                <a:cs typeface="Times New Roman"/>
              </a:rPr>
              <a:t>):</a:t>
            </a:r>
          </a:p>
          <a:p>
            <a:pPr marL="0" marR="0" indent="0">
              <a:spcBef>
                <a:spcPts val="1200"/>
              </a:spcBef>
              <a:spcAft>
                <a:spcPts val="0"/>
              </a:spcAft>
              <a:buNone/>
            </a:pPr>
            <a:r>
              <a:rPr lang="en-GB" sz="1800" u="dash">
                <a:solidFill>
                  <a:srgbClr val="008000"/>
                </a:solidFill>
                <a:effectLst/>
                <a:latin typeface="Verdana"/>
                <a:ea typeface="Verdana"/>
                <a:cs typeface="Verdana" panose="020B0604030504040204" pitchFamily="34" charset="0"/>
              </a:rPr>
              <a:t>Global numerical ocean prediction</a:t>
            </a:r>
            <a:endParaRPr lang="en-GB" sz="1800">
              <a:effectLst/>
              <a:latin typeface="Verdana"/>
              <a:ea typeface="Verdana"/>
              <a:cs typeface="Verdana" panose="020B0604030504040204" pitchFamily="34" charset="0"/>
            </a:endParaRPr>
          </a:p>
          <a:p>
            <a:pPr marL="107315" marR="0" indent="0">
              <a:spcBef>
                <a:spcPts val="1200"/>
              </a:spcBef>
              <a:spcAft>
                <a:spcPts val="0"/>
              </a:spcAft>
              <a:buNone/>
            </a:pPr>
            <a:r>
              <a:rPr lang="en-GB" sz="1800" u="dash" strike="sngStrike">
                <a:solidFill>
                  <a:srgbClr val="FF0000"/>
                </a:solidFill>
                <a:effectLst/>
                <a:latin typeface="Verdana"/>
                <a:ea typeface="Verdana"/>
                <a:cs typeface="Verdana" panose="020B0604030504040204" pitchFamily="34" charset="0"/>
              </a:rPr>
              <a:t>RSMC Exeter</a:t>
            </a:r>
          </a:p>
        </p:txBody>
      </p:sp>
    </p:spTree>
    <p:extLst>
      <p:ext uri="{BB962C8B-B14F-4D97-AF65-F5344CB8AC3E}">
        <p14:creationId xmlns:p14="http://schemas.microsoft.com/office/powerpoint/2010/main" val="4197667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C9C4C-9607-458A-895F-B69958A7D0C6}"/>
              </a:ext>
            </a:extLst>
          </p:cNvPr>
          <p:cNvSpPr>
            <a:spLocks noGrp="1"/>
          </p:cNvSpPr>
          <p:nvPr>
            <p:ph type="title"/>
          </p:nvPr>
        </p:nvSpPr>
        <p:spPr/>
        <p:txBody>
          <a:bodyPr>
            <a:normAutofit fontScale="90000"/>
          </a:bodyPr>
          <a:lstStyle/>
          <a:p>
            <a:r>
              <a:rPr lang="en-US" b="1" u="sng"/>
              <a:t>Long-Term Goal 2:</a:t>
            </a:r>
            <a:r>
              <a:rPr lang="en-US"/>
              <a:t> Documents published with comments received before the session</a:t>
            </a:r>
            <a:endParaRPr lang="en-CH"/>
          </a:p>
        </p:txBody>
      </p:sp>
      <p:sp>
        <p:nvSpPr>
          <p:cNvPr id="3" name="Content Placeholder 2">
            <a:extLst>
              <a:ext uri="{FF2B5EF4-FFF2-40B4-BE49-F238E27FC236}">
                <a16:creationId xmlns:a16="http://schemas.microsoft.com/office/drawing/2014/main" id="{477864C6-4D4A-4F47-A64B-5EB08F5DAE00}"/>
              </a:ext>
            </a:extLst>
          </p:cNvPr>
          <p:cNvSpPr>
            <a:spLocks noGrp="1"/>
          </p:cNvSpPr>
          <p:nvPr>
            <p:ph idx="1"/>
          </p:nvPr>
        </p:nvSpPr>
        <p:spPr/>
        <p:txBody>
          <a:bodyPr vert="horz" lIns="91440" tIns="45720" rIns="91440" bIns="45720" rtlCol="0" anchor="t">
            <a:normAutofit/>
          </a:bodyPr>
          <a:lstStyle/>
          <a:p>
            <a:pPr marL="0" indent="0">
              <a:buNone/>
            </a:pPr>
            <a:r>
              <a:rPr lang="en-US" sz="2800" b="1"/>
              <a:t>Draft Recommendation 3.2(18) - Improving Climate Observations</a:t>
            </a:r>
            <a:r>
              <a:rPr lang="en-US" sz="2800">
                <a:ea typeface="+mn-lt"/>
                <a:cs typeface="+mn-lt"/>
              </a:rPr>
              <a:t> </a:t>
            </a:r>
            <a:r>
              <a:rPr lang="en-US" sz="2800" b="1"/>
              <a:t> </a:t>
            </a:r>
            <a:endParaRPr lang="en-US" sz="2800" b="1">
              <a:cs typeface="Calibri"/>
            </a:endParaRPr>
          </a:p>
          <a:p>
            <a:pPr marL="0" indent="0">
              <a:buNone/>
            </a:pPr>
            <a:r>
              <a:rPr lang="en-US" sz="2400" u="sng">
                <a:cs typeface="Calibri"/>
              </a:rPr>
              <a:t>[</a:t>
            </a:r>
            <a:r>
              <a:rPr lang="en-US" sz="2400" u="sng" err="1">
                <a:cs typeface="Calibri"/>
              </a:rPr>
              <a:t>Yoo</a:t>
            </a:r>
            <a:r>
              <a:rPr lang="en-US" sz="2400" u="sng">
                <a:cs typeface="Calibri"/>
              </a:rPr>
              <a:t>]: </a:t>
            </a:r>
          </a:p>
          <a:p>
            <a:pPr marL="0" indent="0">
              <a:buNone/>
            </a:pPr>
            <a:r>
              <a:rPr lang="en-GB" sz="2400">
                <a:ea typeface="+mn-lt"/>
                <a:cs typeface="+mn-lt"/>
              </a:rPr>
              <a:t>Add the reference to the conclusion of SBSTA 57, which is the newest reference.</a:t>
            </a:r>
          </a:p>
          <a:p>
            <a:pPr marL="0" indent="0">
              <a:buNone/>
            </a:pPr>
            <a:r>
              <a:rPr lang="en-GB" sz="2400">
                <a:ea typeface="+mn-lt"/>
                <a:cs typeface="+mn-lt"/>
              </a:rPr>
              <a:t>The suggested new item in the Recalling paragraph of the draft Congress resolution, annexed to draft recommendation 3.2(18):</a:t>
            </a:r>
          </a:p>
          <a:p>
            <a:pPr marL="0" indent="0">
              <a:buNone/>
            </a:pPr>
            <a:r>
              <a:rPr lang="en-GB" sz="2400" b="1">
                <a:solidFill>
                  <a:srgbClr val="FF0000"/>
                </a:solidFill>
                <a:latin typeface="Verdana"/>
                <a:ea typeface="+mn-lt"/>
                <a:cs typeface="+mn-lt"/>
              </a:rPr>
              <a:t>Recalling</a:t>
            </a:r>
            <a:r>
              <a:rPr lang="en-GB" sz="2400">
                <a:solidFill>
                  <a:srgbClr val="FF0000"/>
                </a:solidFill>
                <a:latin typeface="Verdana"/>
                <a:ea typeface="+mn-lt"/>
                <a:cs typeface="+mn-lt"/>
              </a:rPr>
              <a:t>: (4) The conclusion of SBSTA 57 (</a:t>
            </a:r>
            <a:r>
              <a:rPr lang="en-GB" sz="2400">
                <a:solidFill>
                  <a:srgbClr val="FF0000"/>
                </a:solidFill>
                <a:latin typeface="Verdana"/>
                <a:ea typeface="+mn-lt"/>
                <a:cs typeface="+mn-lt"/>
                <a:hlinkClick r:id="rId3">
                  <a:extLst>
                    <a:ext uri="{A12FA001-AC4F-418D-AE19-62706E023703}">
                      <ahyp:hlinkClr xmlns:ahyp="http://schemas.microsoft.com/office/drawing/2018/hyperlinkcolor" val="tx"/>
                    </a:ext>
                  </a:extLst>
                </a:hlinkClick>
              </a:rPr>
              <a:t>UNFCCC/SBSTA/2022/L.20</a:t>
            </a:r>
            <a:r>
              <a:rPr lang="en-GB" sz="2400">
                <a:solidFill>
                  <a:srgbClr val="FF0000"/>
                </a:solidFill>
                <a:latin typeface="Verdana"/>
                <a:ea typeface="+mn-lt"/>
                <a:cs typeface="+mn-lt"/>
              </a:rPr>
              <a:t> – item 7) that welcomed the 2022 GCOS Implementation Plan and the 2022 GCOS essential climate variables requirements, and encouraged Parties and relevant organizations, as appropriate, to work towards the implementation of the 2022 GCOS Implementation Plan, in accordance with Article 5 of the Convention.</a:t>
            </a:r>
            <a:endParaRPr lang="en-GB" sz="2400">
              <a:solidFill>
                <a:srgbClr val="FF0000"/>
              </a:solidFill>
              <a:latin typeface="Verdana"/>
              <a:cs typeface="Calibri"/>
            </a:endParaRPr>
          </a:p>
        </p:txBody>
      </p:sp>
    </p:spTree>
    <p:extLst>
      <p:ext uri="{BB962C8B-B14F-4D97-AF65-F5344CB8AC3E}">
        <p14:creationId xmlns:p14="http://schemas.microsoft.com/office/powerpoint/2010/main" val="3472321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C9C4C-9607-458A-895F-B69958A7D0C6}"/>
              </a:ext>
            </a:extLst>
          </p:cNvPr>
          <p:cNvSpPr>
            <a:spLocks noGrp="1"/>
          </p:cNvSpPr>
          <p:nvPr>
            <p:ph type="title"/>
          </p:nvPr>
        </p:nvSpPr>
        <p:spPr/>
        <p:txBody>
          <a:bodyPr>
            <a:normAutofit fontScale="90000"/>
          </a:bodyPr>
          <a:lstStyle/>
          <a:p>
            <a:r>
              <a:rPr lang="en-US" b="1" u="sng"/>
              <a:t>Long-Term Goal 2:</a:t>
            </a:r>
            <a:r>
              <a:rPr lang="en-US"/>
              <a:t> Documents published with comments received before the session</a:t>
            </a:r>
            <a:endParaRPr lang="en-CH"/>
          </a:p>
        </p:txBody>
      </p:sp>
      <p:sp>
        <p:nvSpPr>
          <p:cNvPr id="3" name="Content Placeholder 2">
            <a:extLst>
              <a:ext uri="{FF2B5EF4-FFF2-40B4-BE49-F238E27FC236}">
                <a16:creationId xmlns:a16="http://schemas.microsoft.com/office/drawing/2014/main" id="{477864C6-4D4A-4F47-A64B-5EB08F5DAE00}"/>
              </a:ext>
            </a:extLst>
          </p:cNvPr>
          <p:cNvSpPr>
            <a:spLocks noGrp="1"/>
          </p:cNvSpPr>
          <p:nvPr>
            <p:ph idx="1"/>
          </p:nvPr>
        </p:nvSpPr>
        <p:spPr>
          <a:xfrm>
            <a:off x="609600" y="1600201"/>
            <a:ext cx="11210924" cy="4859336"/>
          </a:xfrm>
        </p:spPr>
        <p:txBody>
          <a:bodyPr vert="horz" lIns="91440" tIns="45720" rIns="91440" bIns="45720" rtlCol="0" anchor="t">
            <a:normAutofit fontScale="92500" lnSpcReduction="20000"/>
          </a:bodyPr>
          <a:lstStyle/>
          <a:p>
            <a:pPr marL="0" indent="0">
              <a:buNone/>
            </a:pPr>
            <a:r>
              <a:rPr lang="en-US" sz="2600" b="1"/>
              <a:t>Draft Resolution 3.2(19)/1 – </a:t>
            </a:r>
            <a:r>
              <a:rPr lang="en-GB" sz="2600" b="1"/>
              <a:t>Implementation plan update of the WMO Information System 2.0</a:t>
            </a:r>
            <a:endParaRPr lang="en-US" sz="2600" b="1"/>
          </a:p>
          <a:p>
            <a:pPr marL="0" indent="0">
              <a:buNone/>
            </a:pPr>
            <a:r>
              <a:rPr lang="en-US" sz="2100" u="sng">
                <a:cs typeface="Calibri"/>
              </a:rPr>
              <a:t>[</a:t>
            </a:r>
            <a:r>
              <a:rPr lang="en-US" sz="2100" u="sng" err="1">
                <a:cs typeface="Calibri"/>
              </a:rPr>
              <a:t>Yoo</a:t>
            </a:r>
            <a:r>
              <a:rPr lang="en-US" sz="2100" u="sng">
                <a:cs typeface="Calibri"/>
              </a:rPr>
              <a:t>]: </a:t>
            </a:r>
          </a:p>
          <a:p>
            <a:pPr marL="0" indent="0">
              <a:buNone/>
            </a:pPr>
            <a:r>
              <a:rPr lang="en-GB" sz="2100">
                <a:ea typeface="+mn-lt"/>
                <a:cs typeface="+mn-lt"/>
              </a:rPr>
              <a:t>Update the status of Republic of Korea's participation for Global Cache from TBD to "x", in the table that shows the list of Members or Partner Organizations providing a pilot project for the initial phase of WIS 2.0 on page 6, according to the decision by the 1st Coordination Meeting of WIS 2.0 Pilot phase.</a:t>
            </a:r>
          </a:p>
          <a:p>
            <a:pPr marL="0" indent="0">
              <a:buNone/>
            </a:pPr>
            <a:endParaRPr lang="en-US" sz="2400" u="sng">
              <a:ea typeface="+mn-lt"/>
              <a:cs typeface="+mn-lt"/>
            </a:endParaRPr>
          </a:p>
          <a:p>
            <a:pPr marL="0" indent="0">
              <a:buNone/>
            </a:pPr>
            <a:r>
              <a:rPr lang="en-US" sz="2400" u="sng">
                <a:ea typeface="+mn-lt"/>
                <a:cs typeface="+mn-lt"/>
              </a:rPr>
              <a:t>[Konate]: </a:t>
            </a:r>
            <a:endParaRPr lang="en-GB" sz="2400" u="sng">
              <a:ea typeface="+mn-lt"/>
              <a:cs typeface="+mn-lt"/>
            </a:endParaRPr>
          </a:p>
          <a:p>
            <a:pPr marL="0" indent="0">
              <a:buNone/>
            </a:pPr>
            <a:r>
              <a:rPr lang="en-US" sz="2400">
                <a:cs typeface="Calibri"/>
              </a:rPr>
              <a:t>Add "developing countries" in </a:t>
            </a:r>
            <a:r>
              <a:rPr lang="en-US" sz="2100" b="1">
                <a:latin typeface="Verdana"/>
                <a:ea typeface="Verdana"/>
                <a:cs typeface="Calibri"/>
              </a:rPr>
              <a:t>Noting</a:t>
            </a:r>
            <a:r>
              <a:rPr lang="en-US" sz="2100">
                <a:latin typeface="Verdana"/>
                <a:ea typeface="Verdana"/>
                <a:cs typeface="Calibri"/>
              </a:rPr>
              <a:t> </a:t>
            </a:r>
            <a:r>
              <a:rPr lang="en-GB" sz="2100">
                <a:latin typeface="Verdana"/>
                <a:ea typeface="+mn-lt"/>
                <a:cs typeface="+mn-lt"/>
              </a:rPr>
              <a:t>(4)    </a:t>
            </a:r>
            <a:r>
              <a:rPr lang="en-GB" sz="2100">
                <a:solidFill>
                  <a:srgbClr val="000000"/>
                </a:solidFill>
                <a:latin typeface="Verdana"/>
                <a:ea typeface="+mn-lt"/>
                <a:cs typeface="+mn-lt"/>
              </a:rPr>
              <a:t>That the project WIS 2.0 in a box has been established (see </a:t>
            </a:r>
            <a:r>
              <a:rPr lang="en-GB" sz="2100">
                <a:solidFill>
                  <a:srgbClr val="000000"/>
                </a:solidFill>
                <a:latin typeface="Verdana"/>
                <a:ea typeface="+mn-lt"/>
                <a:cs typeface="+mn-lt"/>
                <a:hlinkClick r:id="rId3"/>
              </a:rPr>
              <a:t>INFCOM-2/INF. 6.3.1(1))</a:t>
            </a:r>
            <a:r>
              <a:rPr lang="en-GB" sz="2100">
                <a:solidFill>
                  <a:srgbClr val="000000"/>
                </a:solidFill>
                <a:latin typeface="Verdana"/>
                <a:ea typeface="+mn-lt"/>
                <a:cs typeface="+mn-lt"/>
              </a:rPr>
              <a:t> to foster the implementation of WIS 2.0 in the </a:t>
            </a:r>
            <a:r>
              <a:rPr lang="en-GB" sz="2100">
                <a:solidFill>
                  <a:srgbClr val="FF0000"/>
                </a:solidFill>
                <a:latin typeface="Verdana"/>
                <a:ea typeface="+mn-lt"/>
                <a:cs typeface="+mn-lt"/>
              </a:rPr>
              <a:t>developing countries</a:t>
            </a:r>
            <a:r>
              <a:rPr lang="en-GB" sz="2100">
                <a:solidFill>
                  <a:srgbClr val="000000"/>
                </a:solidFill>
                <a:latin typeface="Verdana"/>
                <a:ea typeface="+mn-lt"/>
                <a:cs typeface="+mn-lt"/>
              </a:rPr>
              <a:t>, LDCs, SIDS and Members able to implement open-source software in their operations,</a:t>
            </a:r>
          </a:p>
          <a:p>
            <a:pPr marL="0" indent="0">
              <a:buNone/>
            </a:pPr>
            <a:endParaRPr lang="en-US" sz="2100">
              <a:cs typeface="Calibri"/>
            </a:endParaRPr>
          </a:p>
          <a:p>
            <a:pPr marL="0" indent="0">
              <a:buNone/>
            </a:pPr>
            <a:r>
              <a:rPr lang="en-US" sz="2400">
                <a:cs typeface="Calibri"/>
              </a:rPr>
              <a:t>Add a new paragraph:</a:t>
            </a:r>
            <a:r>
              <a:rPr lang="en-US" sz="2100">
                <a:cs typeface="Calibri"/>
              </a:rPr>
              <a:t> </a:t>
            </a:r>
            <a:r>
              <a:rPr lang="en-GB" sz="2100" b="1">
                <a:solidFill>
                  <a:srgbClr val="FF0000"/>
                </a:solidFill>
                <a:latin typeface="Verdana"/>
                <a:ea typeface="+mn-lt"/>
                <a:cs typeface="+mn-lt"/>
              </a:rPr>
              <a:t>Requests</a:t>
            </a:r>
            <a:r>
              <a:rPr lang="en-GB" sz="2100">
                <a:solidFill>
                  <a:srgbClr val="FF0000"/>
                </a:solidFill>
                <a:latin typeface="Verdana"/>
                <a:ea typeface="+mn-lt"/>
                <a:cs typeface="+mn-lt"/>
              </a:rPr>
              <a:t> the Secretary-General to publish guidance and organize training with the support of the Regional Training Centres and the Global Information System Centres </a:t>
            </a:r>
            <a:r>
              <a:rPr lang="en" sz="2100">
                <a:solidFill>
                  <a:srgbClr val="FF0000"/>
                </a:solidFill>
                <a:latin typeface="Verdana"/>
                <a:ea typeface="+mn-lt"/>
                <a:cs typeface="+mn-lt"/>
              </a:rPr>
              <a:t>to facilitate Members who will encounter difficulties in the ownership and implementation of WIS 2.0;</a:t>
            </a:r>
            <a:endParaRPr lang="en-US" sz="2100">
              <a:solidFill>
                <a:srgbClr val="FF0000"/>
              </a:solidFill>
              <a:latin typeface="Verdana"/>
              <a:ea typeface="+mn-lt"/>
              <a:cs typeface="+mn-lt"/>
            </a:endParaRPr>
          </a:p>
          <a:p>
            <a:pPr marL="0" indent="0">
              <a:buNone/>
            </a:pPr>
            <a:endParaRPr lang="en-US" sz="2100">
              <a:solidFill>
                <a:srgbClr val="000000"/>
              </a:solidFill>
              <a:latin typeface="Calibri"/>
              <a:ea typeface="Verdana"/>
              <a:cs typeface="Calibri"/>
            </a:endParaRPr>
          </a:p>
        </p:txBody>
      </p:sp>
    </p:spTree>
    <p:extLst>
      <p:ext uri="{BB962C8B-B14F-4D97-AF65-F5344CB8AC3E}">
        <p14:creationId xmlns:p14="http://schemas.microsoft.com/office/powerpoint/2010/main" val="1156217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C9C4C-9607-458A-895F-B69958A7D0C6}"/>
              </a:ext>
            </a:extLst>
          </p:cNvPr>
          <p:cNvSpPr>
            <a:spLocks noGrp="1"/>
          </p:cNvSpPr>
          <p:nvPr>
            <p:ph type="title"/>
          </p:nvPr>
        </p:nvSpPr>
        <p:spPr/>
        <p:txBody>
          <a:bodyPr>
            <a:normAutofit fontScale="90000"/>
          </a:bodyPr>
          <a:lstStyle/>
          <a:p>
            <a:r>
              <a:rPr lang="en-US" b="1" u="sng"/>
              <a:t>Long-Term Goal 2:</a:t>
            </a:r>
            <a:r>
              <a:rPr lang="en-US"/>
              <a:t> Documents published with comments received before the session</a:t>
            </a:r>
            <a:endParaRPr lang="en-CH"/>
          </a:p>
        </p:txBody>
      </p:sp>
      <p:sp>
        <p:nvSpPr>
          <p:cNvPr id="3" name="Content Placeholder 2">
            <a:extLst>
              <a:ext uri="{FF2B5EF4-FFF2-40B4-BE49-F238E27FC236}">
                <a16:creationId xmlns:a16="http://schemas.microsoft.com/office/drawing/2014/main" id="{477864C6-4D4A-4F47-A64B-5EB08F5DAE00}"/>
              </a:ext>
            </a:extLst>
          </p:cNvPr>
          <p:cNvSpPr>
            <a:spLocks noGrp="1"/>
          </p:cNvSpPr>
          <p:nvPr>
            <p:ph idx="1"/>
          </p:nvPr>
        </p:nvSpPr>
        <p:spPr/>
        <p:txBody>
          <a:bodyPr vert="horz" lIns="91440" tIns="45720" rIns="91440" bIns="45720" rtlCol="0" anchor="t">
            <a:normAutofit fontScale="85000" lnSpcReduction="10000"/>
          </a:bodyPr>
          <a:lstStyle/>
          <a:p>
            <a:pPr marL="0" indent="0">
              <a:buNone/>
            </a:pPr>
            <a:r>
              <a:rPr lang="en-US" sz="2800" b="1"/>
              <a:t>Draft Resolution 3.2(21)/1 – Regional Marine Instrument </a:t>
            </a:r>
            <a:r>
              <a:rPr lang="en-US" sz="2800" b="1" err="1"/>
              <a:t>Centres</a:t>
            </a:r>
            <a:r>
              <a:rPr lang="en-US" sz="2800" b="1"/>
              <a:t> – Updated Terms of Reference, governance and assessment process</a:t>
            </a:r>
            <a:endParaRPr lang="en-US">
              <a:cs typeface="Calibri"/>
            </a:endParaRPr>
          </a:p>
          <a:p>
            <a:pPr marL="0" indent="0">
              <a:buNone/>
            </a:pPr>
            <a:r>
              <a:rPr lang="en-US" sz="2400" u="sng">
                <a:cs typeface="Calibri"/>
              </a:rPr>
              <a:t>[UNESCO/IOC]:</a:t>
            </a:r>
            <a:r>
              <a:rPr lang="en-US" sz="2800" u="sng">
                <a:cs typeface="Calibri"/>
              </a:rPr>
              <a:t> </a:t>
            </a:r>
          </a:p>
          <a:p>
            <a:pPr marL="0" indent="0">
              <a:buNone/>
            </a:pPr>
            <a:r>
              <a:rPr lang="en-GB" sz="2000">
                <a:ea typeface="+mn-lt"/>
                <a:cs typeface="+mn-lt"/>
              </a:rPr>
              <a:t>In the past, the establishment of RMICs was subject to a parallel approval by the WMO Executive Council and the UNESCO/IOC Assembly. IOC has indicated </a:t>
            </a:r>
            <a:r>
              <a:rPr lang="en-US" sz="2000">
                <a:ea typeface="+mn-lt"/>
                <a:cs typeface="+mn-lt"/>
              </a:rPr>
              <a:t>that </a:t>
            </a:r>
            <a:r>
              <a:rPr lang="en-GB" sz="2000">
                <a:ea typeface="+mn-lt"/>
                <a:cs typeface="+mn-lt"/>
              </a:rPr>
              <a:t>there is no requirement for parallel approval by IOC. Consultation in establishing and evaluating RMICs is sufficient from their side. The text has been modified to reflect this. </a:t>
            </a:r>
          </a:p>
          <a:p>
            <a:pPr marL="0" indent="0">
              <a:buNone/>
            </a:pPr>
            <a:endParaRPr lang="en-GB" sz="2400" u="sng">
              <a:ea typeface="+mn-lt"/>
              <a:cs typeface="+mn-lt"/>
            </a:endParaRPr>
          </a:p>
          <a:p>
            <a:pPr marL="0" indent="0">
              <a:buNone/>
            </a:pPr>
            <a:r>
              <a:rPr lang="en-GB" sz="2400" u="sng">
                <a:ea typeface="+mn-lt"/>
                <a:cs typeface="+mn-lt"/>
              </a:rPr>
              <a:t>Additions to the document:</a:t>
            </a:r>
            <a:endParaRPr lang="en-GB">
              <a:cs typeface="Calibri"/>
            </a:endParaRPr>
          </a:p>
          <a:p>
            <a:pPr marL="0" indent="0">
              <a:buNone/>
            </a:pPr>
            <a:r>
              <a:rPr lang="en-GB" sz="2000" b="1">
                <a:solidFill>
                  <a:srgbClr val="FF0000"/>
                </a:solidFill>
                <a:latin typeface="Verdana"/>
                <a:ea typeface="+mn-lt"/>
                <a:cs typeface="+mn-lt"/>
              </a:rPr>
              <a:t>Having been informed</a:t>
            </a:r>
            <a:r>
              <a:rPr lang="en-GB" sz="2000">
                <a:solidFill>
                  <a:srgbClr val="FF0000"/>
                </a:solidFill>
                <a:latin typeface="Verdana"/>
                <a:ea typeface="+mn-lt"/>
                <a:cs typeface="+mn-lt"/>
              </a:rPr>
              <a:t> that IOC does not require a parallel approval process by the UNESCO/ IOC Assembly and is comfortable with WMO taking the lead in establishing and evaluating RMICs, in consultation with IOC, </a:t>
            </a:r>
          </a:p>
          <a:p>
            <a:pPr marL="0" indent="0">
              <a:buNone/>
            </a:pPr>
            <a:r>
              <a:rPr lang="en-GB" sz="2000" b="1">
                <a:solidFill>
                  <a:srgbClr val="FF0000"/>
                </a:solidFill>
                <a:latin typeface="Verdana"/>
                <a:ea typeface="+mn-lt"/>
                <a:cs typeface="+mn-lt"/>
              </a:rPr>
              <a:t>Requests </a:t>
            </a:r>
            <a:r>
              <a:rPr lang="en-GB" sz="2000">
                <a:solidFill>
                  <a:srgbClr val="FF0000"/>
                </a:solidFill>
                <a:latin typeface="Verdana"/>
                <a:ea typeface="+mn-lt"/>
                <a:cs typeface="+mn-lt"/>
              </a:rPr>
              <a:t>INFCOM to work in consultation with IOC when establishing new RMICs and their evaluation process</a:t>
            </a:r>
            <a:endParaRPr lang="en-GB">
              <a:solidFill>
                <a:srgbClr val="000000"/>
              </a:solidFill>
              <a:latin typeface="Verdana"/>
              <a:ea typeface="Verdana"/>
            </a:endParaRPr>
          </a:p>
          <a:p>
            <a:pPr marL="0" indent="0">
              <a:buNone/>
            </a:pPr>
            <a:r>
              <a:rPr lang="en-GB" sz="2400" u="sng">
                <a:ea typeface="+mn-lt"/>
                <a:cs typeface="+mn-lt"/>
              </a:rPr>
              <a:t>Deleted from the document:</a:t>
            </a:r>
          </a:p>
          <a:p>
            <a:pPr marL="0" indent="0">
              <a:buNone/>
            </a:pPr>
            <a:r>
              <a:rPr lang="en-GB" sz="2000">
                <a:latin typeface="Verdana"/>
                <a:ea typeface="+mn-lt"/>
                <a:cs typeface="+mn-lt"/>
              </a:rPr>
              <a:t>Both subject to a parallel approval by the next session of the UNESCO/IOC Assembly, </a:t>
            </a:r>
            <a:endParaRPr lang="en-GB">
              <a:latin typeface="Verdana"/>
              <a:cs typeface="Calibri"/>
            </a:endParaRPr>
          </a:p>
        </p:txBody>
      </p:sp>
    </p:spTree>
    <p:extLst>
      <p:ext uri="{BB962C8B-B14F-4D97-AF65-F5344CB8AC3E}">
        <p14:creationId xmlns:p14="http://schemas.microsoft.com/office/powerpoint/2010/main" val="2221889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C9C4C-9607-458A-895F-B69958A7D0C6}"/>
              </a:ext>
            </a:extLst>
          </p:cNvPr>
          <p:cNvSpPr>
            <a:spLocks noGrp="1"/>
          </p:cNvSpPr>
          <p:nvPr>
            <p:ph type="title"/>
          </p:nvPr>
        </p:nvSpPr>
        <p:spPr/>
        <p:txBody>
          <a:bodyPr>
            <a:normAutofit fontScale="90000"/>
          </a:bodyPr>
          <a:lstStyle/>
          <a:p>
            <a:r>
              <a:rPr lang="en-US" b="1" u="sng"/>
              <a:t>Long-Term Goal 2:</a:t>
            </a:r>
            <a:r>
              <a:rPr lang="en-US"/>
              <a:t> Documents published with comments received before the session</a:t>
            </a:r>
            <a:endParaRPr lang="en-CH"/>
          </a:p>
        </p:txBody>
      </p:sp>
      <p:sp>
        <p:nvSpPr>
          <p:cNvPr id="3" name="Content Placeholder 2">
            <a:extLst>
              <a:ext uri="{FF2B5EF4-FFF2-40B4-BE49-F238E27FC236}">
                <a16:creationId xmlns:a16="http://schemas.microsoft.com/office/drawing/2014/main" id="{477864C6-4D4A-4F47-A64B-5EB08F5DAE00}"/>
              </a:ext>
            </a:extLst>
          </p:cNvPr>
          <p:cNvSpPr>
            <a:spLocks noGrp="1"/>
          </p:cNvSpPr>
          <p:nvPr>
            <p:ph idx="1"/>
          </p:nvPr>
        </p:nvSpPr>
        <p:spPr/>
        <p:txBody>
          <a:bodyPr vert="horz" lIns="91440" tIns="45720" rIns="91440" bIns="45720" rtlCol="0" anchor="t">
            <a:normAutofit/>
          </a:bodyPr>
          <a:lstStyle/>
          <a:p>
            <a:pPr marL="0" indent="0">
              <a:buNone/>
            </a:pPr>
            <a:r>
              <a:rPr lang="en-US" sz="2800" b="1"/>
              <a:t>Draft Resolution 3.2(22)/1 – </a:t>
            </a:r>
            <a:r>
              <a:rPr lang="en-GB" sz="2800" b="1"/>
              <a:t>Regional Instrument Centres (RICs)</a:t>
            </a:r>
            <a:endParaRPr lang="en-US" sz="2800" b="1">
              <a:cs typeface="Calibri"/>
            </a:endParaRPr>
          </a:p>
          <a:p>
            <a:pPr marL="0" indent="0">
              <a:buNone/>
            </a:pPr>
            <a:r>
              <a:rPr lang="en-US" sz="2800" u="sng">
                <a:cs typeface="Calibri"/>
              </a:rPr>
              <a:t>[Konate]: </a:t>
            </a:r>
            <a:endParaRPr lang="en-US" sz="2800" b="1">
              <a:cs typeface="Calibri"/>
            </a:endParaRPr>
          </a:p>
          <a:p>
            <a:pPr marL="0" indent="0">
              <a:buNone/>
            </a:pPr>
            <a:r>
              <a:rPr lang="en-GB" sz="2800">
                <a:ea typeface="+mn-lt"/>
                <a:cs typeface="+mn-lt"/>
              </a:rPr>
              <a:t>Addition to the document</a:t>
            </a:r>
            <a:endParaRPr lang="en-GB" sz="2800">
              <a:cs typeface="Calibri"/>
            </a:endParaRPr>
          </a:p>
          <a:p>
            <a:pPr marL="0" indent="0">
              <a:buNone/>
            </a:pPr>
            <a:r>
              <a:rPr lang="en-GB" sz="2100" b="1">
                <a:solidFill>
                  <a:srgbClr val="FF0000"/>
                </a:solidFill>
                <a:latin typeface="Verdana"/>
                <a:ea typeface="+mn-lt"/>
                <a:cs typeface="+mn-lt"/>
              </a:rPr>
              <a:t>Further requests</a:t>
            </a:r>
            <a:r>
              <a:rPr lang="en-GB" sz="2100">
                <a:solidFill>
                  <a:srgbClr val="FF0000"/>
                </a:solidFill>
                <a:latin typeface="Verdana"/>
                <a:ea typeface="+mn-lt"/>
                <a:cs typeface="+mn-lt"/>
              </a:rPr>
              <a:t> INFCOM, in collaboration with the Executive Council Capacity and Development Panel, to further develop training material for the reinforcement of capacities of Members in instrument maintenance, including in the maintenance of automatic weather observing systems (AWOS), in line with the standard and recommended practices and procedures described in the Technical Regulations  (WMO-No. 49), Volume I. </a:t>
            </a:r>
          </a:p>
        </p:txBody>
      </p:sp>
    </p:spTree>
    <p:extLst>
      <p:ext uri="{BB962C8B-B14F-4D97-AF65-F5344CB8AC3E}">
        <p14:creationId xmlns:p14="http://schemas.microsoft.com/office/powerpoint/2010/main" val="3349981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wmo2016_powerpoint_standard_v2_dark-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11442"/>
            <a:ext cx="12192000" cy="8196442"/>
          </a:xfrm>
          <a:prstGeom prst="rect">
            <a:avLst/>
          </a:prstGeom>
        </p:spPr>
      </p:pic>
      <p:sp>
        <p:nvSpPr>
          <p:cNvPr id="3" name="Slide Number Placeholder 2"/>
          <p:cNvSpPr>
            <a:spLocks noGrp="1"/>
          </p:cNvSpPr>
          <p:nvPr>
            <p:ph type="sldNum" sz="quarter" idx="12"/>
          </p:nvPr>
        </p:nvSpPr>
        <p:spPr/>
        <p:txBody>
          <a:bodyPr/>
          <a:lstStyle/>
          <a:p>
            <a:fld id="{9259AF2F-52C6-9B46-B8B2-0579234AE62E}" type="slidenum">
              <a:rPr lang="en-US" smtClean="0"/>
              <a:t>17</a:t>
            </a:fld>
            <a:endParaRPr lang="en-US"/>
          </a:p>
        </p:txBody>
      </p:sp>
      <p:sp>
        <p:nvSpPr>
          <p:cNvPr id="5" name="Title 1">
            <a:extLst>
              <a:ext uri="{FF2B5EF4-FFF2-40B4-BE49-F238E27FC236}">
                <a16:creationId xmlns:a16="http://schemas.microsoft.com/office/drawing/2014/main" id="{F351208C-D14B-4D5A-ABA4-F23E50C6674B}"/>
              </a:ext>
            </a:extLst>
          </p:cNvPr>
          <p:cNvSpPr txBox="1">
            <a:spLocks/>
          </p:cNvSpPr>
          <p:nvPr/>
        </p:nvSpPr>
        <p:spPr>
          <a:xfrm>
            <a:off x="1930400" y="-240339"/>
            <a:ext cx="8229600" cy="552558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a:solidFill>
                  <a:schemeClr val="bg1"/>
                </a:solidFill>
              </a:rPr>
              <a:t>Thank you</a:t>
            </a:r>
          </a:p>
          <a:p>
            <a:endParaRPr lang="en-US" b="1">
              <a:solidFill>
                <a:schemeClr val="bg1"/>
              </a:solidFill>
            </a:endParaRPr>
          </a:p>
          <a:p>
            <a:endParaRPr lang="en-US" b="1">
              <a:solidFill>
                <a:schemeClr val="bg1"/>
              </a:solidFill>
            </a:endParaRPr>
          </a:p>
        </p:txBody>
      </p:sp>
    </p:spTree>
    <p:extLst>
      <p:ext uri="{BB962C8B-B14F-4D97-AF65-F5344CB8AC3E}">
        <p14:creationId xmlns:p14="http://schemas.microsoft.com/office/powerpoint/2010/main" val="3311291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31C3A-F39E-DA89-165D-3073CFA8F8FB}"/>
              </a:ext>
            </a:extLst>
          </p:cNvPr>
          <p:cNvSpPr>
            <a:spLocks noGrp="1"/>
          </p:cNvSpPr>
          <p:nvPr>
            <p:ph type="title"/>
          </p:nvPr>
        </p:nvSpPr>
        <p:spPr/>
        <p:txBody>
          <a:bodyPr>
            <a:normAutofit fontScale="90000"/>
          </a:bodyPr>
          <a:lstStyle/>
          <a:p>
            <a:r>
              <a:rPr lang="en-US">
                <a:cs typeface="Calibri"/>
              </a:rPr>
              <a:t>Documents recommended to be adopted without debate by TCC</a:t>
            </a:r>
            <a:endParaRPr lang="en-US"/>
          </a:p>
        </p:txBody>
      </p:sp>
      <p:graphicFrame>
        <p:nvGraphicFramePr>
          <p:cNvPr id="4" name="Table 4">
            <a:extLst>
              <a:ext uri="{FF2B5EF4-FFF2-40B4-BE49-F238E27FC236}">
                <a16:creationId xmlns:a16="http://schemas.microsoft.com/office/drawing/2014/main" id="{3B3C53DE-7034-3EBD-0D41-F4D824826998}"/>
              </a:ext>
            </a:extLst>
          </p:cNvPr>
          <p:cNvGraphicFramePr>
            <a:graphicFrameLocks noGrp="1"/>
          </p:cNvGraphicFramePr>
          <p:nvPr>
            <p:ph idx="1"/>
            <p:extLst>
              <p:ext uri="{D42A27DB-BD31-4B8C-83A1-F6EECF244321}">
                <p14:modId xmlns:p14="http://schemas.microsoft.com/office/powerpoint/2010/main" val="2219940931"/>
              </p:ext>
            </p:extLst>
          </p:nvPr>
        </p:nvGraphicFramePr>
        <p:xfrm>
          <a:off x="609600" y="1600200"/>
          <a:ext cx="10972788" cy="4033767"/>
        </p:xfrm>
        <a:graphic>
          <a:graphicData uri="http://schemas.openxmlformats.org/drawingml/2006/table">
            <a:tbl>
              <a:tblPr firstRow="1" bandRow="1">
                <a:tableStyleId>{5C22544A-7EE6-4342-B048-85BDC9FD1C3A}</a:tableStyleId>
              </a:tblPr>
              <a:tblGrid>
                <a:gridCol w="946354">
                  <a:extLst>
                    <a:ext uri="{9D8B030D-6E8A-4147-A177-3AD203B41FA5}">
                      <a16:colId xmlns:a16="http://schemas.microsoft.com/office/drawing/2014/main" val="135487983"/>
                    </a:ext>
                  </a:extLst>
                </a:gridCol>
                <a:gridCol w="5879971">
                  <a:extLst>
                    <a:ext uri="{9D8B030D-6E8A-4147-A177-3AD203B41FA5}">
                      <a16:colId xmlns:a16="http://schemas.microsoft.com/office/drawing/2014/main" val="1547005144"/>
                    </a:ext>
                  </a:extLst>
                </a:gridCol>
                <a:gridCol w="2059759">
                  <a:extLst>
                    <a:ext uri="{9D8B030D-6E8A-4147-A177-3AD203B41FA5}">
                      <a16:colId xmlns:a16="http://schemas.microsoft.com/office/drawing/2014/main" val="4219700301"/>
                    </a:ext>
                  </a:extLst>
                </a:gridCol>
                <a:gridCol w="2086704">
                  <a:extLst>
                    <a:ext uri="{9D8B030D-6E8A-4147-A177-3AD203B41FA5}">
                      <a16:colId xmlns:a16="http://schemas.microsoft.com/office/drawing/2014/main" val="3781729405"/>
                    </a:ext>
                  </a:extLst>
                </a:gridCol>
              </a:tblGrid>
              <a:tr h="370840">
                <a:tc>
                  <a:txBody>
                    <a:bodyPr/>
                    <a:lstStyle/>
                    <a:p>
                      <a:r>
                        <a:rPr lang="en-US"/>
                        <a:t>Doc No.</a:t>
                      </a:r>
                    </a:p>
                  </a:txBody>
                  <a:tcPr/>
                </a:tc>
                <a:tc>
                  <a:txBody>
                    <a:bodyPr/>
                    <a:lstStyle/>
                    <a:p>
                      <a:r>
                        <a:rPr lang="en-US"/>
                        <a:t>Title</a:t>
                      </a:r>
                    </a:p>
                  </a:txBody>
                  <a:tcPr/>
                </a:tc>
                <a:tc>
                  <a:txBody>
                    <a:bodyPr/>
                    <a:lstStyle/>
                    <a:p>
                      <a:endParaRPr lang="en-US"/>
                    </a:p>
                  </a:txBody>
                  <a:tcPr/>
                </a:tc>
                <a:tc>
                  <a:txBody>
                    <a:bodyPr/>
                    <a:lstStyle/>
                    <a:p>
                      <a:pPr lvl="0">
                        <a:buNone/>
                      </a:pPr>
                      <a:r>
                        <a:rPr lang="en-US"/>
                        <a:t>Pre-session comments received</a:t>
                      </a:r>
                    </a:p>
                    <a:p>
                      <a:pPr lvl="0">
                        <a:buNone/>
                      </a:pPr>
                      <a:r>
                        <a:rPr lang="en-US"/>
                        <a:t>&amp; Editorial changes</a:t>
                      </a:r>
                    </a:p>
                  </a:txBody>
                  <a:tcPr/>
                </a:tc>
                <a:extLst>
                  <a:ext uri="{0D108BD9-81ED-4DB2-BD59-A6C34878D82A}">
                    <a16:rowId xmlns:a16="http://schemas.microsoft.com/office/drawing/2014/main" val="833802549"/>
                  </a:ext>
                </a:extLst>
              </a:tr>
              <a:tr h="650487">
                <a:tc>
                  <a:txBody>
                    <a:bodyPr/>
                    <a:lstStyle/>
                    <a:p>
                      <a:pPr lvl="0">
                        <a:buNone/>
                      </a:pPr>
                      <a:r>
                        <a:rPr lang="en-US" sz="1800" b="0" i="0" u="none" strike="noStrike" noProof="0">
                          <a:latin typeface="Calibri"/>
                        </a:rPr>
                        <a:t>3.2(1)</a:t>
                      </a:r>
                    </a:p>
                    <a:p>
                      <a:pPr lvl="0">
                        <a:buNone/>
                      </a:pPr>
                      <a:r>
                        <a:rPr lang="en-US" sz="1800" b="0" i="0" u="none" strike="noStrike" noProof="0" err="1">
                          <a:latin typeface="Calibri"/>
                        </a:rPr>
                        <a:t>WiP</a:t>
                      </a:r>
                      <a:endParaRPr lang="en-US" sz="1800" b="0" i="0" u="none" strike="noStrike" noProof="0">
                        <a:latin typeface="Calibri"/>
                      </a:endParaRPr>
                    </a:p>
                  </a:txBody>
                  <a:tcPr/>
                </a:tc>
                <a:tc>
                  <a:txBody>
                    <a:bodyPr/>
                    <a:lstStyle/>
                    <a:p>
                      <a:pPr lvl="0" algn="l">
                        <a:lnSpc>
                          <a:spcPct val="100000"/>
                        </a:lnSpc>
                        <a:spcBef>
                          <a:spcPts val="0"/>
                        </a:spcBef>
                        <a:spcAft>
                          <a:spcPts val="0"/>
                        </a:spcAft>
                        <a:buNone/>
                      </a:pPr>
                      <a:r>
                        <a:rPr lang="en-US" sz="1800" b="0" i="0" u="none" strike="noStrike" noProof="0">
                          <a:latin typeface="Calibri"/>
                        </a:rPr>
                        <a:t>Amendments to the Manual on the WMO Integrated Global Observing System (WMO-No. 1160)</a:t>
                      </a:r>
                      <a:endParaRPr lang="en-US"/>
                    </a:p>
                  </a:txBody>
                  <a:tcPr/>
                </a:tc>
                <a:tc>
                  <a:txBody>
                    <a:bodyPr/>
                    <a:lstStyle/>
                    <a:p>
                      <a:pPr lvl="0">
                        <a:buNone/>
                      </a:pPr>
                      <a:r>
                        <a:rPr lang="en-US" sz="1800" b="0" i="0" u="none" strike="noStrike" noProof="0">
                          <a:latin typeface="Calibri"/>
                        </a:rPr>
                        <a:t>Draft Resolution 3.2(1)/1 (EC-76)</a:t>
                      </a:r>
                    </a:p>
                  </a:txBody>
                  <a:tcPr/>
                </a:tc>
                <a:tc>
                  <a:txBody>
                    <a:bodyPr/>
                    <a:lstStyle/>
                    <a:p>
                      <a:pPr lvl="0">
                        <a:buNone/>
                      </a:pPr>
                      <a:r>
                        <a:rPr lang="en-US"/>
                        <a:t>Campbell</a:t>
                      </a:r>
                    </a:p>
                  </a:txBody>
                  <a:tcPr/>
                </a:tc>
                <a:extLst>
                  <a:ext uri="{0D108BD9-81ED-4DB2-BD59-A6C34878D82A}">
                    <a16:rowId xmlns:a16="http://schemas.microsoft.com/office/drawing/2014/main" val="3396931543"/>
                  </a:ext>
                </a:extLst>
              </a:tr>
              <a:tr h="650486">
                <a:tc>
                  <a:txBody>
                    <a:bodyPr/>
                    <a:lstStyle/>
                    <a:p>
                      <a:pPr lvl="0">
                        <a:buNone/>
                      </a:pPr>
                      <a:r>
                        <a:rPr lang="en-US" sz="1800" b="0" i="0" u="none" strike="noStrike" noProof="0">
                          <a:latin typeface="Calibri"/>
                        </a:rPr>
                        <a:t>3.2(1) Annex</a:t>
                      </a:r>
                    </a:p>
                    <a:p>
                      <a:pPr lvl="0">
                        <a:buNone/>
                      </a:pPr>
                      <a:r>
                        <a:rPr lang="en-US" sz="1800" b="0" i="0" u="none" strike="noStrike" noProof="0" err="1">
                          <a:latin typeface="Calibri"/>
                        </a:rPr>
                        <a:t>WiP</a:t>
                      </a:r>
                      <a:endParaRPr lang="en-US" sz="1800" b="0" i="0" u="none" strike="noStrike" noProof="0">
                        <a:latin typeface="Calibri"/>
                      </a:endParaRPr>
                    </a:p>
                  </a:txBody>
                  <a:tcPr/>
                </a:tc>
                <a:tc>
                  <a:txBody>
                    <a:bodyPr/>
                    <a:lstStyle/>
                    <a:p>
                      <a:pPr lvl="0" algn="l">
                        <a:lnSpc>
                          <a:spcPct val="100000"/>
                        </a:lnSpc>
                        <a:spcBef>
                          <a:spcPts val="0"/>
                        </a:spcBef>
                        <a:spcAft>
                          <a:spcPts val="0"/>
                        </a:spcAft>
                        <a:buNone/>
                      </a:pPr>
                      <a:r>
                        <a:rPr lang="en-US" sz="1800" b="0" i="0" u="none" strike="noStrike" noProof="0">
                          <a:latin typeface="Calibri"/>
                        </a:rPr>
                        <a:t>Manual on the WMO Integrated Global Observing System (WMO-No. 1160)</a:t>
                      </a:r>
                      <a:endParaRPr lang="en-US" sz="1800" b="0" i="0" u="none" strike="noStrike" noProof="0"/>
                    </a:p>
                    <a:p>
                      <a:pPr lvl="0" algn="l">
                        <a:lnSpc>
                          <a:spcPct val="100000"/>
                        </a:lnSpc>
                        <a:spcBef>
                          <a:spcPts val="0"/>
                        </a:spcBef>
                        <a:spcAft>
                          <a:spcPts val="0"/>
                        </a:spcAft>
                        <a:buNone/>
                      </a:pPr>
                      <a:endParaRPr lang="en-US" sz="1800" b="0" i="0" u="none" strike="noStrike" noProof="0">
                        <a:latin typeface="Calibri"/>
                      </a:endParaRPr>
                    </a:p>
                  </a:txBody>
                  <a:tcPr/>
                </a:tc>
                <a:tc>
                  <a:txBody>
                    <a:bodyPr/>
                    <a:lstStyle/>
                    <a:p>
                      <a:pPr lvl="0">
                        <a:buNone/>
                      </a:pPr>
                      <a:r>
                        <a:rPr lang="en-US" sz="1800" b="0" i="0" u="none" strike="noStrike" noProof="0">
                          <a:latin typeface="Calibri"/>
                        </a:rPr>
                        <a:t>Annex to Draft Resolution 3.2(1)/1 (EC-76)</a:t>
                      </a:r>
                    </a:p>
                  </a:txBody>
                  <a:tcPr/>
                </a:tc>
                <a:tc>
                  <a:txBody>
                    <a:bodyPr/>
                    <a:lstStyle/>
                    <a:p>
                      <a:pPr lvl="0">
                        <a:buNone/>
                      </a:pPr>
                      <a:r>
                        <a:rPr lang="en-US" sz="1800" b="0" i="0" u="none" strike="noStrike" noProof="0">
                          <a:latin typeface="Calibri"/>
                        </a:rPr>
                        <a:t>Campbell,</a:t>
                      </a:r>
                    </a:p>
                    <a:p>
                      <a:pPr lvl="0">
                        <a:buNone/>
                      </a:pPr>
                      <a:r>
                        <a:rPr lang="en-US" sz="1800" b="0" i="0" u="none" strike="noStrike" noProof="0">
                          <a:latin typeface="Calibri"/>
                        </a:rPr>
                        <a:t>Secretariat</a:t>
                      </a:r>
                    </a:p>
                  </a:txBody>
                  <a:tcPr/>
                </a:tc>
                <a:extLst>
                  <a:ext uri="{0D108BD9-81ED-4DB2-BD59-A6C34878D82A}">
                    <a16:rowId xmlns:a16="http://schemas.microsoft.com/office/drawing/2014/main" val="3054587069"/>
                  </a:ext>
                </a:extLst>
              </a:tr>
              <a:tr h="370838">
                <a:tc>
                  <a:txBody>
                    <a:bodyPr/>
                    <a:lstStyle/>
                    <a:p>
                      <a:pPr lvl="0">
                        <a:buNone/>
                      </a:pPr>
                      <a:r>
                        <a:rPr lang="en-US" sz="1800" b="0" i="0" u="none" strike="noStrike" noProof="0">
                          <a:latin typeface="Calibri"/>
                        </a:rPr>
                        <a:t>3.2(2)</a:t>
                      </a:r>
                      <a:endParaRPr lang="en-US"/>
                    </a:p>
                  </a:txBody>
                  <a:tcPr/>
                </a:tc>
                <a:tc>
                  <a:txBody>
                    <a:bodyPr/>
                    <a:lstStyle/>
                    <a:p>
                      <a:pPr lvl="0" algn="l">
                        <a:lnSpc>
                          <a:spcPct val="100000"/>
                        </a:lnSpc>
                        <a:spcBef>
                          <a:spcPts val="0"/>
                        </a:spcBef>
                        <a:spcAft>
                          <a:spcPts val="0"/>
                        </a:spcAft>
                        <a:buNone/>
                      </a:pPr>
                      <a:r>
                        <a:rPr lang="en-US" sz="1800" b="0" i="0" u="none" strike="noStrike" noProof="0">
                          <a:latin typeface="Calibri"/>
                        </a:rPr>
                        <a:t>Guide to the WMO Integrated Global Observing System (WMO-No. 1165)</a:t>
                      </a:r>
                      <a:endParaRPr lang="en-US" sz="1800" b="0" i="0" u="none" strike="noStrike" noProof="0"/>
                    </a:p>
                  </a:txBody>
                  <a:tcPr/>
                </a:tc>
                <a:tc>
                  <a:txBody>
                    <a:bodyPr/>
                    <a:lstStyle/>
                    <a:p>
                      <a:pPr lvl="0" algn="l">
                        <a:lnSpc>
                          <a:spcPct val="100000"/>
                        </a:lnSpc>
                        <a:spcBef>
                          <a:spcPts val="0"/>
                        </a:spcBef>
                        <a:spcAft>
                          <a:spcPts val="0"/>
                        </a:spcAft>
                        <a:buNone/>
                      </a:pPr>
                      <a:r>
                        <a:rPr lang="en-US" sz="1800" b="0" i="0" u="none" strike="noStrike" noProof="0">
                          <a:latin typeface="Calibri"/>
                        </a:rPr>
                        <a:t>Draft Resolution 3.2(2)/1</a:t>
                      </a:r>
                      <a:endParaRPr lang="en-US" sz="1800" b="0" i="0" u="none" strike="noStrike" noProof="0"/>
                    </a:p>
                  </a:txBody>
                  <a:tcPr/>
                </a:tc>
                <a:tc>
                  <a:txBody>
                    <a:bodyPr/>
                    <a:lstStyle/>
                    <a:p>
                      <a:pPr lvl="0">
                        <a:buNone/>
                      </a:pPr>
                      <a:endParaRPr lang="en-US" sz="1800" b="0" i="0" u="none" strike="noStrike" noProof="0">
                        <a:latin typeface="Calibri"/>
                      </a:endParaRPr>
                    </a:p>
                  </a:txBody>
                  <a:tcPr/>
                </a:tc>
                <a:extLst>
                  <a:ext uri="{0D108BD9-81ED-4DB2-BD59-A6C34878D82A}">
                    <a16:rowId xmlns:a16="http://schemas.microsoft.com/office/drawing/2014/main" val="4200227152"/>
                  </a:ext>
                </a:extLst>
              </a:tr>
              <a:tr h="370839">
                <a:tc>
                  <a:txBody>
                    <a:bodyPr/>
                    <a:lstStyle/>
                    <a:p>
                      <a:pPr lvl="0">
                        <a:buNone/>
                      </a:pPr>
                      <a:r>
                        <a:rPr lang="en-US" sz="1800" b="0" i="0" u="none" strike="noStrike" noProof="0">
                          <a:latin typeface="Calibri"/>
                        </a:rPr>
                        <a:t>3.2(2) Annex</a:t>
                      </a:r>
                      <a:endParaRPr lang="en-US"/>
                    </a:p>
                    <a:p>
                      <a:pPr lvl="0">
                        <a:buNone/>
                      </a:pPr>
                      <a:r>
                        <a:rPr lang="en-US" sz="1800" b="0" i="0" u="none" strike="noStrike" noProof="0" err="1">
                          <a:latin typeface="Calibri"/>
                        </a:rPr>
                        <a:t>WiP</a:t>
                      </a:r>
                      <a:endParaRPr lang="en-US"/>
                    </a:p>
                  </a:txBody>
                  <a:tcPr/>
                </a:tc>
                <a:tc>
                  <a:txBody>
                    <a:bodyPr/>
                    <a:lstStyle/>
                    <a:p>
                      <a:pPr lvl="0" algn="l">
                        <a:lnSpc>
                          <a:spcPct val="100000"/>
                        </a:lnSpc>
                        <a:spcBef>
                          <a:spcPts val="0"/>
                        </a:spcBef>
                        <a:spcAft>
                          <a:spcPts val="0"/>
                        </a:spcAft>
                        <a:buNone/>
                      </a:pPr>
                      <a:r>
                        <a:rPr lang="en-US" sz="1800" b="0" i="0" u="none" strike="noStrike" noProof="0">
                          <a:latin typeface="Calibri"/>
                        </a:rPr>
                        <a:t>Guide to the WMO Integrated Global Observing System (WMO-No. 1165)</a:t>
                      </a:r>
                      <a:endParaRPr lang="en-US"/>
                    </a:p>
                  </a:txBody>
                  <a:tcPr/>
                </a:tc>
                <a:tc>
                  <a:txBody>
                    <a:bodyPr/>
                    <a:lstStyle/>
                    <a:p>
                      <a:pPr lvl="0">
                        <a:buNone/>
                      </a:pPr>
                      <a:r>
                        <a:rPr lang="en-US" sz="1800" b="0" i="0" u="none" strike="noStrike" noProof="0">
                          <a:latin typeface="Calibri"/>
                        </a:rPr>
                        <a:t>Annex to Draft Resolution 3.2(2)/1</a:t>
                      </a:r>
                      <a:endParaRPr lang="en-US"/>
                    </a:p>
                  </a:txBody>
                  <a:tcPr/>
                </a:tc>
                <a:tc>
                  <a:txBody>
                    <a:bodyPr/>
                    <a:lstStyle/>
                    <a:p>
                      <a:pPr lvl="0">
                        <a:buNone/>
                      </a:pPr>
                      <a:r>
                        <a:rPr lang="en-US" sz="1800" b="0" i="0" u="none" strike="noStrike" noProof="0">
                          <a:latin typeface="Calibri"/>
                        </a:rPr>
                        <a:t>Obayashi (correction)</a:t>
                      </a:r>
                      <a:endParaRPr lang="en-US"/>
                    </a:p>
                  </a:txBody>
                  <a:tcPr/>
                </a:tc>
                <a:extLst>
                  <a:ext uri="{0D108BD9-81ED-4DB2-BD59-A6C34878D82A}">
                    <a16:rowId xmlns:a16="http://schemas.microsoft.com/office/drawing/2014/main" val="3831084095"/>
                  </a:ext>
                </a:extLst>
              </a:tr>
            </a:tbl>
          </a:graphicData>
        </a:graphic>
      </p:graphicFrame>
    </p:spTree>
    <p:extLst>
      <p:ext uri="{BB962C8B-B14F-4D97-AF65-F5344CB8AC3E}">
        <p14:creationId xmlns:p14="http://schemas.microsoft.com/office/powerpoint/2010/main" val="3709388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31C3A-F39E-DA89-165D-3073CFA8F8FB}"/>
              </a:ext>
            </a:extLst>
          </p:cNvPr>
          <p:cNvSpPr>
            <a:spLocks noGrp="1"/>
          </p:cNvSpPr>
          <p:nvPr>
            <p:ph type="title"/>
          </p:nvPr>
        </p:nvSpPr>
        <p:spPr/>
        <p:txBody>
          <a:bodyPr>
            <a:normAutofit fontScale="90000"/>
          </a:bodyPr>
          <a:lstStyle/>
          <a:p>
            <a:r>
              <a:rPr lang="en-US">
                <a:cs typeface="Calibri"/>
              </a:rPr>
              <a:t>Documents recommended to be adopted without debate by TCC</a:t>
            </a:r>
            <a:endParaRPr lang="en-US"/>
          </a:p>
        </p:txBody>
      </p:sp>
      <p:graphicFrame>
        <p:nvGraphicFramePr>
          <p:cNvPr id="4" name="Table 4">
            <a:extLst>
              <a:ext uri="{FF2B5EF4-FFF2-40B4-BE49-F238E27FC236}">
                <a16:creationId xmlns:a16="http://schemas.microsoft.com/office/drawing/2014/main" id="{3B3C53DE-7034-3EBD-0D41-F4D824826998}"/>
              </a:ext>
            </a:extLst>
          </p:cNvPr>
          <p:cNvGraphicFramePr>
            <a:graphicFrameLocks noGrp="1"/>
          </p:cNvGraphicFramePr>
          <p:nvPr>
            <p:ph idx="1"/>
            <p:extLst>
              <p:ext uri="{D42A27DB-BD31-4B8C-83A1-F6EECF244321}">
                <p14:modId xmlns:p14="http://schemas.microsoft.com/office/powerpoint/2010/main" val="2921736622"/>
              </p:ext>
            </p:extLst>
          </p:nvPr>
        </p:nvGraphicFramePr>
        <p:xfrm>
          <a:off x="609600" y="1600200"/>
          <a:ext cx="10972788" cy="2834640"/>
        </p:xfrm>
        <a:graphic>
          <a:graphicData uri="http://schemas.openxmlformats.org/drawingml/2006/table">
            <a:tbl>
              <a:tblPr firstRow="1" bandRow="1">
                <a:tableStyleId>{5C22544A-7EE6-4342-B048-85BDC9FD1C3A}</a:tableStyleId>
              </a:tblPr>
              <a:tblGrid>
                <a:gridCol w="946354">
                  <a:extLst>
                    <a:ext uri="{9D8B030D-6E8A-4147-A177-3AD203B41FA5}">
                      <a16:colId xmlns:a16="http://schemas.microsoft.com/office/drawing/2014/main" val="135487983"/>
                    </a:ext>
                  </a:extLst>
                </a:gridCol>
                <a:gridCol w="5879971">
                  <a:extLst>
                    <a:ext uri="{9D8B030D-6E8A-4147-A177-3AD203B41FA5}">
                      <a16:colId xmlns:a16="http://schemas.microsoft.com/office/drawing/2014/main" val="1547005144"/>
                    </a:ext>
                  </a:extLst>
                </a:gridCol>
                <a:gridCol w="2059759">
                  <a:extLst>
                    <a:ext uri="{9D8B030D-6E8A-4147-A177-3AD203B41FA5}">
                      <a16:colId xmlns:a16="http://schemas.microsoft.com/office/drawing/2014/main" val="4219700301"/>
                    </a:ext>
                  </a:extLst>
                </a:gridCol>
                <a:gridCol w="2086704">
                  <a:extLst>
                    <a:ext uri="{9D8B030D-6E8A-4147-A177-3AD203B41FA5}">
                      <a16:colId xmlns:a16="http://schemas.microsoft.com/office/drawing/2014/main" val="3781729405"/>
                    </a:ext>
                  </a:extLst>
                </a:gridCol>
              </a:tblGrid>
              <a:tr h="370840">
                <a:tc>
                  <a:txBody>
                    <a:bodyPr/>
                    <a:lstStyle/>
                    <a:p>
                      <a:r>
                        <a:rPr lang="en-US"/>
                        <a:t>Doc No.</a:t>
                      </a:r>
                    </a:p>
                  </a:txBody>
                  <a:tcPr/>
                </a:tc>
                <a:tc>
                  <a:txBody>
                    <a:bodyPr/>
                    <a:lstStyle/>
                    <a:p>
                      <a:r>
                        <a:rPr lang="en-US"/>
                        <a:t>Title</a:t>
                      </a:r>
                    </a:p>
                  </a:txBody>
                  <a:tcPr/>
                </a:tc>
                <a:tc>
                  <a:txBody>
                    <a:bodyPr/>
                    <a:lstStyle/>
                    <a:p>
                      <a:endParaRPr lang="en-US"/>
                    </a:p>
                  </a:txBody>
                  <a:tcPr/>
                </a:tc>
                <a:tc>
                  <a:txBody>
                    <a:bodyPr/>
                    <a:lstStyle/>
                    <a:p>
                      <a:pPr lvl="0">
                        <a:buNone/>
                      </a:pPr>
                      <a:r>
                        <a:rPr lang="en-US"/>
                        <a:t>Pre-session comments received</a:t>
                      </a:r>
                    </a:p>
                    <a:p>
                      <a:pPr lvl="0">
                        <a:buNone/>
                      </a:pPr>
                      <a:r>
                        <a:rPr lang="en-US"/>
                        <a:t>&amp; Editorial changes</a:t>
                      </a:r>
                    </a:p>
                  </a:txBody>
                  <a:tcPr/>
                </a:tc>
                <a:extLst>
                  <a:ext uri="{0D108BD9-81ED-4DB2-BD59-A6C34878D82A}">
                    <a16:rowId xmlns:a16="http://schemas.microsoft.com/office/drawing/2014/main" val="833802549"/>
                  </a:ext>
                </a:extLst>
              </a:tr>
              <a:tr h="370840">
                <a:tc>
                  <a:txBody>
                    <a:bodyPr/>
                    <a:lstStyle/>
                    <a:p>
                      <a:pPr lvl="0">
                        <a:buNone/>
                      </a:pPr>
                      <a:r>
                        <a:rPr lang="en-US" sz="1800" b="0" i="0" u="none" strike="noStrike" noProof="0">
                          <a:latin typeface="Calibri"/>
                        </a:rPr>
                        <a:t>3.2(4)</a:t>
                      </a:r>
                      <a:endParaRPr lang="en-US"/>
                    </a:p>
                  </a:txBody>
                  <a:tcPr/>
                </a:tc>
                <a:tc>
                  <a:txBody>
                    <a:bodyPr/>
                    <a:lstStyle/>
                    <a:p>
                      <a:pPr lvl="0" algn="l">
                        <a:buNone/>
                      </a:pPr>
                      <a:r>
                        <a:rPr lang="en-US" sz="1800" b="0" i="0" u="none" strike="noStrike" noProof="0">
                          <a:latin typeface="Calibri"/>
                        </a:rPr>
                        <a:t>Update of the Guide to Aircraft-Based Observations (WMO-No. 1200)</a:t>
                      </a:r>
                      <a:endParaRPr lang="en-US"/>
                    </a:p>
                  </a:txBody>
                  <a:tcPr/>
                </a:tc>
                <a:tc>
                  <a:txBody>
                    <a:bodyPr/>
                    <a:lstStyle/>
                    <a:p>
                      <a:pPr lvl="0">
                        <a:buNone/>
                      </a:pPr>
                      <a:r>
                        <a:rPr lang="en-US" sz="1800" b="0" i="0" u="none" strike="noStrike" noProof="0"/>
                        <a:t>Draft Resolution 3.2(4)/1 (EC-76)</a:t>
                      </a:r>
                      <a:endParaRPr lang="en-US"/>
                    </a:p>
                  </a:txBody>
                  <a:tcPr/>
                </a:tc>
                <a:tc>
                  <a:txBody>
                    <a:bodyPr/>
                    <a:lstStyle/>
                    <a:p>
                      <a:pPr lvl="0">
                        <a:buNone/>
                      </a:pPr>
                      <a:endParaRPr lang="en-US"/>
                    </a:p>
                  </a:txBody>
                  <a:tcPr/>
                </a:tc>
                <a:extLst>
                  <a:ext uri="{0D108BD9-81ED-4DB2-BD59-A6C34878D82A}">
                    <a16:rowId xmlns:a16="http://schemas.microsoft.com/office/drawing/2014/main" val="216956143"/>
                  </a:ext>
                </a:extLst>
              </a:tr>
              <a:tr h="370840">
                <a:tc>
                  <a:txBody>
                    <a:bodyPr/>
                    <a:lstStyle/>
                    <a:p>
                      <a:pPr lvl="0">
                        <a:buNone/>
                      </a:pPr>
                      <a:r>
                        <a:rPr lang="en-US" sz="1800" b="0" i="0" u="none" strike="noStrike" noProof="0">
                          <a:latin typeface="Calibri"/>
                        </a:rPr>
                        <a:t>3.2(5)</a:t>
                      </a:r>
                      <a:endParaRPr lang="en-US"/>
                    </a:p>
                  </a:txBody>
                  <a:tcPr/>
                </a:tc>
                <a:tc>
                  <a:txBody>
                    <a:bodyPr/>
                    <a:lstStyle/>
                    <a:p>
                      <a:pPr lvl="0" algn="l">
                        <a:lnSpc>
                          <a:spcPct val="100000"/>
                        </a:lnSpc>
                        <a:spcBef>
                          <a:spcPts val="0"/>
                        </a:spcBef>
                        <a:spcAft>
                          <a:spcPts val="0"/>
                        </a:spcAft>
                        <a:buNone/>
                      </a:pPr>
                      <a:r>
                        <a:rPr lang="en-US" sz="1800" b="0" i="0" u="none" strike="noStrike" noProof="0">
                          <a:latin typeface="Calibri"/>
                        </a:rPr>
                        <a:t>Publication and translation of the Guide to Instruments and Methods of Observation (WMO-No. 8)</a:t>
                      </a:r>
                      <a:endParaRPr lang="en-US"/>
                    </a:p>
                  </a:txBody>
                  <a:tcPr/>
                </a:tc>
                <a:tc>
                  <a:txBody>
                    <a:bodyPr/>
                    <a:lstStyle/>
                    <a:p>
                      <a:pPr lvl="0">
                        <a:buNone/>
                      </a:pPr>
                      <a:r>
                        <a:rPr lang="en-US" sz="1800" b="0" i="0" u="none" strike="noStrike" noProof="0">
                          <a:latin typeface="Calibri"/>
                        </a:rPr>
                        <a:t>Draft Resolution 3.2(5)/1 (EC-76)</a:t>
                      </a:r>
                      <a:endParaRPr lang="en-US"/>
                    </a:p>
                  </a:txBody>
                  <a:tcPr/>
                </a:tc>
                <a:tc>
                  <a:txBody>
                    <a:bodyPr/>
                    <a:lstStyle/>
                    <a:p>
                      <a:pPr lvl="0">
                        <a:buNone/>
                      </a:pPr>
                      <a:endParaRPr lang="en-US"/>
                    </a:p>
                  </a:txBody>
                  <a:tcPr/>
                </a:tc>
                <a:extLst>
                  <a:ext uri="{0D108BD9-81ED-4DB2-BD59-A6C34878D82A}">
                    <a16:rowId xmlns:a16="http://schemas.microsoft.com/office/drawing/2014/main" val="3303110319"/>
                  </a:ext>
                </a:extLst>
              </a:tr>
              <a:tr h="370840">
                <a:tc>
                  <a:txBody>
                    <a:bodyPr/>
                    <a:lstStyle/>
                    <a:p>
                      <a:pPr lvl="0">
                        <a:buNone/>
                      </a:pPr>
                      <a:r>
                        <a:rPr lang="en-US" sz="1800" b="0" i="0" u="none" strike="noStrike" noProof="0">
                          <a:latin typeface="Calibri"/>
                        </a:rPr>
                        <a:t>3.2(6) </a:t>
                      </a:r>
                      <a:endParaRPr lang="en-US"/>
                    </a:p>
                  </a:txBody>
                  <a:tcPr/>
                </a:tc>
                <a:tc>
                  <a:txBody>
                    <a:bodyPr/>
                    <a:lstStyle/>
                    <a:p>
                      <a:pPr lvl="0" algn="l">
                        <a:buNone/>
                      </a:pPr>
                      <a:r>
                        <a:rPr lang="en-US" sz="1800" b="0" i="0" u="none" strike="noStrike" noProof="0">
                          <a:latin typeface="Calibri"/>
                        </a:rPr>
                        <a:t>Update of the Guide to the WMO Information System</a:t>
                      </a:r>
                      <a:endParaRPr lang="en-US"/>
                    </a:p>
                  </a:txBody>
                  <a:tcPr/>
                </a:tc>
                <a:tc>
                  <a:txBody>
                    <a:bodyPr/>
                    <a:lstStyle/>
                    <a:p>
                      <a:pPr lvl="0">
                        <a:buNone/>
                      </a:pPr>
                      <a:r>
                        <a:rPr lang="en-US" sz="1800" b="0" i="0" u="none" strike="noStrike" noProof="0">
                          <a:latin typeface="Calibri"/>
                        </a:rPr>
                        <a:t>Draft Resolution 3.2(6)/1 (EC-76)</a:t>
                      </a:r>
                      <a:endParaRPr lang="en-US"/>
                    </a:p>
                  </a:txBody>
                  <a:tcPr/>
                </a:tc>
                <a:tc>
                  <a:txBody>
                    <a:bodyPr/>
                    <a:lstStyle/>
                    <a:p>
                      <a:pPr lvl="0">
                        <a:buNone/>
                      </a:pPr>
                      <a:endParaRPr lang="en-US"/>
                    </a:p>
                  </a:txBody>
                  <a:tcPr/>
                </a:tc>
                <a:extLst>
                  <a:ext uri="{0D108BD9-81ED-4DB2-BD59-A6C34878D82A}">
                    <a16:rowId xmlns:a16="http://schemas.microsoft.com/office/drawing/2014/main" val="1579987930"/>
                  </a:ext>
                </a:extLst>
              </a:tr>
            </a:tbl>
          </a:graphicData>
        </a:graphic>
      </p:graphicFrame>
    </p:spTree>
    <p:extLst>
      <p:ext uri="{BB962C8B-B14F-4D97-AF65-F5344CB8AC3E}">
        <p14:creationId xmlns:p14="http://schemas.microsoft.com/office/powerpoint/2010/main" val="3684389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22B6C-541F-2ACF-14B7-1789C57546AC}"/>
              </a:ext>
            </a:extLst>
          </p:cNvPr>
          <p:cNvSpPr>
            <a:spLocks noGrp="1"/>
          </p:cNvSpPr>
          <p:nvPr>
            <p:ph type="title"/>
          </p:nvPr>
        </p:nvSpPr>
        <p:spPr/>
        <p:txBody>
          <a:bodyPr>
            <a:normAutofit fontScale="90000"/>
          </a:bodyPr>
          <a:lstStyle/>
          <a:p>
            <a:r>
              <a:rPr lang="en-US">
                <a:ea typeface="+mj-lt"/>
                <a:cs typeface="+mj-lt"/>
              </a:rPr>
              <a:t>Documents recommended to be adopted without debate by TCC (continued)</a:t>
            </a:r>
            <a:endParaRPr lang="en-US"/>
          </a:p>
        </p:txBody>
      </p:sp>
      <p:sp>
        <p:nvSpPr>
          <p:cNvPr id="3" name="Content Placeholder 2">
            <a:extLst>
              <a:ext uri="{FF2B5EF4-FFF2-40B4-BE49-F238E27FC236}">
                <a16:creationId xmlns:a16="http://schemas.microsoft.com/office/drawing/2014/main" id="{AE899DDC-413E-FF01-94C9-0F7FE4EF9FBA}"/>
              </a:ext>
            </a:extLst>
          </p:cNvPr>
          <p:cNvSpPr>
            <a:spLocks noGrp="1"/>
          </p:cNvSpPr>
          <p:nvPr>
            <p:ph idx="1"/>
          </p:nvPr>
        </p:nvSpPr>
        <p:spPr/>
        <p:txBody>
          <a:bodyPr/>
          <a:lstStyle/>
          <a:p>
            <a:endParaRPr lang="en-US"/>
          </a:p>
        </p:txBody>
      </p:sp>
      <p:graphicFrame>
        <p:nvGraphicFramePr>
          <p:cNvPr id="5" name="Table 4">
            <a:extLst>
              <a:ext uri="{FF2B5EF4-FFF2-40B4-BE49-F238E27FC236}">
                <a16:creationId xmlns:a16="http://schemas.microsoft.com/office/drawing/2014/main" id="{8F82978B-8C9B-3C05-4A77-832F3AD966F4}"/>
              </a:ext>
            </a:extLst>
          </p:cNvPr>
          <p:cNvGraphicFramePr>
            <a:graphicFrameLocks/>
          </p:cNvGraphicFramePr>
          <p:nvPr>
            <p:extLst>
              <p:ext uri="{D42A27DB-BD31-4B8C-83A1-F6EECF244321}">
                <p14:modId xmlns:p14="http://schemas.microsoft.com/office/powerpoint/2010/main" val="563936760"/>
              </p:ext>
            </p:extLst>
          </p:nvPr>
        </p:nvGraphicFramePr>
        <p:xfrm>
          <a:off x="609600" y="1600200"/>
          <a:ext cx="10972788" cy="5120640"/>
        </p:xfrm>
        <a:graphic>
          <a:graphicData uri="http://schemas.openxmlformats.org/drawingml/2006/table">
            <a:tbl>
              <a:tblPr firstRow="1" bandRow="1">
                <a:tableStyleId>{5C22544A-7EE6-4342-B048-85BDC9FD1C3A}</a:tableStyleId>
              </a:tblPr>
              <a:tblGrid>
                <a:gridCol w="946354">
                  <a:extLst>
                    <a:ext uri="{9D8B030D-6E8A-4147-A177-3AD203B41FA5}">
                      <a16:colId xmlns:a16="http://schemas.microsoft.com/office/drawing/2014/main" val="135487983"/>
                    </a:ext>
                  </a:extLst>
                </a:gridCol>
                <a:gridCol w="5879971">
                  <a:extLst>
                    <a:ext uri="{9D8B030D-6E8A-4147-A177-3AD203B41FA5}">
                      <a16:colId xmlns:a16="http://schemas.microsoft.com/office/drawing/2014/main" val="1547005144"/>
                    </a:ext>
                  </a:extLst>
                </a:gridCol>
                <a:gridCol w="2059759">
                  <a:extLst>
                    <a:ext uri="{9D8B030D-6E8A-4147-A177-3AD203B41FA5}">
                      <a16:colId xmlns:a16="http://schemas.microsoft.com/office/drawing/2014/main" val="4219700301"/>
                    </a:ext>
                  </a:extLst>
                </a:gridCol>
                <a:gridCol w="2086704">
                  <a:extLst>
                    <a:ext uri="{9D8B030D-6E8A-4147-A177-3AD203B41FA5}">
                      <a16:colId xmlns:a16="http://schemas.microsoft.com/office/drawing/2014/main" val="3781729405"/>
                    </a:ext>
                  </a:extLst>
                </a:gridCol>
              </a:tblGrid>
              <a:tr h="370840">
                <a:tc>
                  <a:txBody>
                    <a:bodyPr/>
                    <a:lstStyle/>
                    <a:p>
                      <a:r>
                        <a:rPr lang="en-US"/>
                        <a:t>Doc No.</a:t>
                      </a:r>
                    </a:p>
                  </a:txBody>
                  <a:tcPr/>
                </a:tc>
                <a:tc>
                  <a:txBody>
                    <a:bodyPr/>
                    <a:lstStyle/>
                    <a:p>
                      <a:r>
                        <a:rPr lang="en-US"/>
                        <a:t>Title</a:t>
                      </a:r>
                    </a:p>
                  </a:txBody>
                  <a:tcPr/>
                </a:tc>
                <a:tc>
                  <a:txBody>
                    <a:bodyPr/>
                    <a:lstStyle/>
                    <a:p>
                      <a:r>
                        <a:rPr lang="en-US"/>
                        <a:t>Decision</a:t>
                      </a:r>
                    </a:p>
                  </a:txBody>
                  <a:tcPr/>
                </a:tc>
                <a:tc>
                  <a:txBody>
                    <a:bodyPr/>
                    <a:lstStyle/>
                    <a:p>
                      <a:pPr lvl="0">
                        <a:buNone/>
                      </a:pPr>
                      <a:r>
                        <a:rPr lang="en-US"/>
                        <a:t>Pre-session comments received</a:t>
                      </a:r>
                    </a:p>
                    <a:p>
                      <a:pPr lvl="0">
                        <a:buNone/>
                      </a:pPr>
                      <a:r>
                        <a:rPr lang="en-US" sz="1800" b="1" i="0" u="none" strike="noStrike" noProof="0">
                          <a:latin typeface="Calibri"/>
                        </a:rPr>
                        <a:t>&amp; Editorial changes</a:t>
                      </a:r>
                      <a:endParaRPr lang="en-US"/>
                    </a:p>
                  </a:txBody>
                  <a:tcPr/>
                </a:tc>
                <a:extLst>
                  <a:ext uri="{0D108BD9-81ED-4DB2-BD59-A6C34878D82A}">
                    <a16:rowId xmlns:a16="http://schemas.microsoft.com/office/drawing/2014/main" val="833802549"/>
                  </a:ext>
                </a:extLst>
              </a:tr>
              <a:tr h="380999">
                <a:tc>
                  <a:txBody>
                    <a:bodyPr/>
                    <a:lstStyle/>
                    <a:p>
                      <a:pPr lvl="0">
                        <a:buNone/>
                      </a:pPr>
                      <a:r>
                        <a:rPr lang="en-US" sz="1800" b="0" i="0" u="none" strike="noStrike" noProof="0"/>
                        <a:t>3.2(7)</a:t>
                      </a:r>
                      <a:endParaRPr lang="en-US"/>
                    </a:p>
                  </a:txBody>
                  <a:tcPr/>
                </a:tc>
                <a:tc>
                  <a:txBody>
                    <a:bodyPr/>
                    <a:lstStyle/>
                    <a:p>
                      <a:pPr lvl="0" algn="l">
                        <a:buNone/>
                      </a:pPr>
                      <a:r>
                        <a:rPr lang="en-US" sz="1800" b="0" i="0" u="none" strike="noStrike" noProof="0"/>
                        <a:t>Update of the Manual on Codes</a:t>
                      </a:r>
                      <a:endParaRPr lang="en-US"/>
                    </a:p>
                  </a:txBody>
                  <a:tcPr/>
                </a:tc>
                <a:tc>
                  <a:txBody>
                    <a:bodyPr/>
                    <a:lstStyle/>
                    <a:p>
                      <a:pPr lvl="0">
                        <a:buNone/>
                      </a:pPr>
                      <a:r>
                        <a:rPr lang="en-US" sz="1800" b="0" i="0" u="none" strike="noStrike" noProof="0">
                          <a:latin typeface="Calibri"/>
                        </a:rPr>
                        <a:t>Draft Resolution 3.2(7)/1 (EC-76)</a:t>
                      </a:r>
                      <a:endParaRPr lang="en-US"/>
                    </a:p>
                  </a:txBody>
                  <a:tcPr/>
                </a:tc>
                <a:tc>
                  <a:txBody>
                    <a:bodyPr/>
                    <a:lstStyle/>
                    <a:p>
                      <a:pPr lvl="0">
                        <a:buNone/>
                      </a:pPr>
                      <a:endParaRPr lang="en-US"/>
                    </a:p>
                  </a:txBody>
                  <a:tcPr/>
                </a:tc>
                <a:extLst>
                  <a:ext uri="{0D108BD9-81ED-4DB2-BD59-A6C34878D82A}">
                    <a16:rowId xmlns:a16="http://schemas.microsoft.com/office/drawing/2014/main" val="3109102538"/>
                  </a:ext>
                </a:extLst>
              </a:tr>
              <a:tr h="381000">
                <a:tc>
                  <a:txBody>
                    <a:bodyPr/>
                    <a:lstStyle/>
                    <a:p>
                      <a:pPr lvl="0">
                        <a:buNone/>
                      </a:pPr>
                      <a:r>
                        <a:rPr lang="en-US" sz="1800" b="0" i="0" u="none" strike="noStrike" noProof="0">
                          <a:latin typeface="Calibri"/>
                        </a:rPr>
                        <a:t>3.2(8)</a:t>
                      </a:r>
                      <a:endParaRPr lang="en-US"/>
                    </a:p>
                  </a:txBody>
                  <a:tcPr/>
                </a:tc>
                <a:tc>
                  <a:txBody>
                    <a:bodyPr/>
                    <a:lstStyle/>
                    <a:p>
                      <a:pPr marL="0" lvl="0" algn="l" defTabSz="457200" rtl="0" eaLnBrk="1" latinLnBrk="0" hangingPunct="1">
                        <a:lnSpc>
                          <a:spcPct val="100000"/>
                        </a:lnSpc>
                        <a:spcBef>
                          <a:spcPts val="0"/>
                        </a:spcBef>
                        <a:spcAft>
                          <a:spcPts val="0"/>
                        </a:spcAft>
                        <a:buNone/>
                      </a:pPr>
                      <a:r>
                        <a:rPr lang="en-US" sz="1800" b="0" i="0" u="none" strike="noStrike" kern="1200" noProof="0">
                          <a:solidFill>
                            <a:schemeClr val="dk1"/>
                          </a:solidFill>
                          <a:latin typeface="+mn-lt"/>
                          <a:ea typeface="+mn-ea"/>
                          <a:cs typeface="+mn-cs"/>
                        </a:rPr>
                        <a:t>Establishment of a Data Acquisition Centre for marine meteorological and oceanographic climate data within the Marine Climate Data System and associated updates to the Guide to Marine Meteorological Services (WMO-No. 471), Appendix 1</a:t>
                      </a:r>
                      <a:endParaRPr lang="en-US" sz="1800" b="0" i="0" u="none" strike="noStrike" kern="1200">
                        <a:solidFill>
                          <a:schemeClr val="dk1"/>
                        </a:solidFill>
                        <a:latin typeface="+mn-lt"/>
                        <a:ea typeface="+mn-ea"/>
                        <a:cs typeface="+mn-cs"/>
                      </a:endParaRPr>
                    </a:p>
                  </a:txBody>
                  <a:tcPr/>
                </a:tc>
                <a:tc>
                  <a:txBody>
                    <a:bodyPr/>
                    <a:lstStyle/>
                    <a:p>
                      <a:pPr lvl="0">
                        <a:buNone/>
                      </a:pPr>
                      <a:r>
                        <a:rPr lang="en-US" sz="1800" b="0" i="0" u="none" strike="noStrike" noProof="0">
                          <a:latin typeface="Calibri"/>
                        </a:rPr>
                        <a:t>Draft Resolution 3.2(8)/1 (EC-76)</a:t>
                      </a:r>
                      <a:endParaRPr lang="en-US"/>
                    </a:p>
                  </a:txBody>
                  <a:tcPr/>
                </a:tc>
                <a:tc>
                  <a:txBody>
                    <a:bodyPr/>
                    <a:lstStyle/>
                    <a:p>
                      <a:pPr lvl="0">
                        <a:buNone/>
                      </a:pPr>
                      <a:endParaRPr lang="en-US"/>
                    </a:p>
                  </a:txBody>
                  <a:tcPr/>
                </a:tc>
                <a:extLst>
                  <a:ext uri="{0D108BD9-81ED-4DB2-BD59-A6C34878D82A}">
                    <a16:rowId xmlns:a16="http://schemas.microsoft.com/office/drawing/2014/main" val="1534928457"/>
                  </a:ext>
                </a:extLst>
              </a:tr>
              <a:tr h="380999">
                <a:tc>
                  <a:txBody>
                    <a:bodyPr/>
                    <a:lstStyle/>
                    <a:p>
                      <a:pPr lvl="0">
                        <a:buNone/>
                      </a:pPr>
                      <a:r>
                        <a:rPr lang="en-US" sz="1800" b="0" i="0" u="none" strike="noStrike" noProof="0"/>
                        <a:t>3.2(9)</a:t>
                      </a:r>
                      <a:endParaRPr lang="en-US"/>
                    </a:p>
                  </a:txBody>
                  <a:tcPr/>
                </a:tc>
                <a:tc>
                  <a:txBody>
                    <a:bodyPr/>
                    <a:lstStyle/>
                    <a:p>
                      <a:pPr lvl="0" algn="l">
                        <a:lnSpc>
                          <a:spcPct val="100000"/>
                        </a:lnSpc>
                        <a:spcBef>
                          <a:spcPts val="0"/>
                        </a:spcBef>
                        <a:spcAft>
                          <a:spcPts val="0"/>
                        </a:spcAft>
                        <a:buNone/>
                      </a:pPr>
                      <a:r>
                        <a:rPr lang="en-US" sz="1800" b="0" i="0" u="none" strike="noStrike" kern="1200" noProof="0"/>
                        <a:t>Designation of Global Producing </a:t>
                      </a:r>
                      <a:r>
                        <a:rPr lang="en-US" sz="1800" b="0" i="0" u="none" strike="noStrike" kern="1200" noProof="0" err="1"/>
                        <a:t>Centres</a:t>
                      </a:r>
                      <a:r>
                        <a:rPr lang="en-US" sz="1800" b="0" i="0" u="none" strike="noStrike" kern="1200" noProof="0"/>
                        <a:t> for Long-range Forecasts (GPC-LRF), Sub-seasonal Forecasts (GPC-SSF) and Lead Centre for the coordination of </a:t>
                      </a:r>
                      <a:r>
                        <a:rPr lang="en-US" sz="1800" b="0" i="0" u="none" strike="noStrike" kern="1200" noProof="0" err="1"/>
                        <a:t>multimodel</a:t>
                      </a:r>
                      <a:r>
                        <a:rPr lang="en-US" sz="1800" b="0" i="0" u="none" strike="noStrike" kern="1200" noProof="0"/>
                        <a:t> ensembles for sub-seasonal forecasts (LC SSFMME)</a:t>
                      </a:r>
                      <a:endParaRPr lang="en-US"/>
                    </a:p>
                  </a:txBody>
                  <a:tcPr/>
                </a:tc>
                <a:tc>
                  <a:txBody>
                    <a:bodyPr/>
                    <a:lstStyle/>
                    <a:p>
                      <a:pPr lvl="0">
                        <a:buNone/>
                      </a:pPr>
                      <a:r>
                        <a:rPr lang="en-US" sz="1800" b="0" i="0" u="none" strike="noStrike" noProof="0">
                          <a:latin typeface="Calibri"/>
                        </a:rPr>
                        <a:t>Draft Resolution 3.2(9)/1 (EC-76)</a:t>
                      </a:r>
                      <a:endParaRPr lang="en-US"/>
                    </a:p>
                  </a:txBody>
                  <a:tcPr/>
                </a:tc>
                <a:tc>
                  <a:txBody>
                    <a:bodyPr/>
                    <a:lstStyle/>
                    <a:p>
                      <a:pPr lvl="0">
                        <a:buNone/>
                      </a:pPr>
                      <a:endParaRPr lang="en-US"/>
                    </a:p>
                  </a:txBody>
                  <a:tcPr/>
                </a:tc>
                <a:extLst>
                  <a:ext uri="{0D108BD9-81ED-4DB2-BD59-A6C34878D82A}">
                    <a16:rowId xmlns:a16="http://schemas.microsoft.com/office/drawing/2014/main" val="1892581979"/>
                  </a:ext>
                </a:extLst>
              </a:tr>
              <a:tr h="380999">
                <a:tc>
                  <a:txBody>
                    <a:bodyPr/>
                    <a:lstStyle/>
                    <a:p>
                      <a:pPr lvl="0">
                        <a:buNone/>
                      </a:pPr>
                      <a:r>
                        <a:rPr lang="en-US" sz="1800" b="0" i="0" u="none" strike="noStrike" noProof="0">
                          <a:latin typeface="Calibri"/>
                        </a:rPr>
                        <a:t>3.2(10)</a:t>
                      </a:r>
                    </a:p>
                  </a:txBody>
                  <a:tcPr/>
                </a:tc>
                <a:tc>
                  <a:txBody>
                    <a:bodyPr/>
                    <a:lstStyle/>
                    <a:p>
                      <a:pPr lvl="0" algn="l">
                        <a:lnSpc>
                          <a:spcPct val="100000"/>
                        </a:lnSpc>
                        <a:spcBef>
                          <a:spcPts val="0"/>
                        </a:spcBef>
                        <a:spcAft>
                          <a:spcPts val="0"/>
                        </a:spcAft>
                        <a:buNone/>
                      </a:pPr>
                      <a:r>
                        <a:rPr lang="en-US" sz="1800" b="0" i="0" u="none" strike="noStrike" kern="1200" noProof="0"/>
                        <a:t>Termination of Annual WMO Technical Progress Report on the Global Data-Processing and Forecasting System (GDPFS) and Numerical Weather Prediction (NWP) Research</a:t>
                      </a:r>
                      <a:endParaRPr lang="en-US"/>
                    </a:p>
                  </a:txBody>
                  <a:tcPr/>
                </a:tc>
                <a:tc>
                  <a:txBody>
                    <a:bodyPr/>
                    <a:lstStyle/>
                    <a:p>
                      <a:pPr lvl="0">
                        <a:buNone/>
                      </a:pPr>
                      <a:r>
                        <a:rPr lang="en-US" sz="1800" b="0" i="0" u="none" strike="noStrike" noProof="0">
                          <a:latin typeface="Calibri"/>
                        </a:rPr>
                        <a:t>Draft Resolution 3.2(10)/1 (EC-76)</a:t>
                      </a:r>
                      <a:endParaRPr lang="en-US"/>
                    </a:p>
                  </a:txBody>
                  <a:tcPr/>
                </a:tc>
                <a:tc>
                  <a:txBody>
                    <a:bodyPr/>
                    <a:lstStyle/>
                    <a:p>
                      <a:pPr lvl="0">
                        <a:buNone/>
                      </a:pPr>
                      <a:endParaRPr lang="en-US"/>
                    </a:p>
                  </a:txBody>
                  <a:tcPr/>
                </a:tc>
                <a:extLst>
                  <a:ext uri="{0D108BD9-81ED-4DB2-BD59-A6C34878D82A}">
                    <a16:rowId xmlns:a16="http://schemas.microsoft.com/office/drawing/2014/main" val="1897953730"/>
                  </a:ext>
                </a:extLst>
              </a:tr>
            </a:tbl>
          </a:graphicData>
        </a:graphic>
      </p:graphicFrame>
    </p:spTree>
    <p:extLst>
      <p:ext uri="{BB962C8B-B14F-4D97-AF65-F5344CB8AC3E}">
        <p14:creationId xmlns:p14="http://schemas.microsoft.com/office/powerpoint/2010/main" val="306503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A1EE1-CC74-B92C-BDC0-E0F0305A1914}"/>
              </a:ext>
            </a:extLst>
          </p:cNvPr>
          <p:cNvSpPr>
            <a:spLocks noGrp="1"/>
          </p:cNvSpPr>
          <p:nvPr>
            <p:ph type="title"/>
          </p:nvPr>
        </p:nvSpPr>
        <p:spPr/>
        <p:txBody>
          <a:bodyPr>
            <a:normAutofit fontScale="90000"/>
          </a:bodyPr>
          <a:lstStyle/>
          <a:p>
            <a:r>
              <a:rPr lang="en-US">
                <a:cs typeface="Calibri"/>
              </a:rPr>
              <a:t>Documents recommended to be adopted without debate by TCC (continued)</a:t>
            </a:r>
            <a:endParaRPr lang="en-US"/>
          </a:p>
        </p:txBody>
      </p:sp>
      <p:sp>
        <p:nvSpPr>
          <p:cNvPr id="3" name="Content Placeholder 2">
            <a:extLst>
              <a:ext uri="{FF2B5EF4-FFF2-40B4-BE49-F238E27FC236}">
                <a16:creationId xmlns:a16="http://schemas.microsoft.com/office/drawing/2014/main" id="{66A655B6-7212-B526-0DB4-7DF73266E3CC}"/>
              </a:ext>
            </a:extLst>
          </p:cNvPr>
          <p:cNvSpPr>
            <a:spLocks noGrp="1"/>
          </p:cNvSpPr>
          <p:nvPr>
            <p:ph idx="1"/>
          </p:nvPr>
        </p:nvSpPr>
        <p:spPr/>
        <p:txBody>
          <a:bodyPr vert="horz" lIns="91440" tIns="45720" rIns="91440" bIns="45720" rtlCol="0" anchor="t">
            <a:normAutofit/>
          </a:bodyPr>
          <a:lstStyle/>
          <a:p>
            <a:r>
              <a:rPr lang="en-US">
                <a:ea typeface="+mn-lt"/>
                <a:cs typeface="+mn-lt"/>
              </a:rPr>
              <a:t>Draft Resolution 3.2(11)/1 (EC-76)</a:t>
            </a:r>
          </a:p>
        </p:txBody>
      </p:sp>
      <p:graphicFrame>
        <p:nvGraphicFramePr>
          <p:cNvPr id="8" name="Table 7">
            <a:extLst>
              <a:ext uri="{FF2B5EF4-FFF2-40B4-BE49-F238E27FC236}">
                <a16:creationId xmlns:a16="http://schemas.microsoft.com/office/drawing/2014/main" id="{E661103F-ACE8-B137-60EA-4666182E186A}"/>
              </a:ext>
            </a:extLst>
          </p:cNvPr>
          <p:cNvGraphicFramePr>
            <a:graphicFrameLocks/>
          </p:cNvGraphicFramePr>
          <p:nvPr>
            <p:extLst>
              <p:ext uri="{D42A27DB-BD31-4B8C-83A1-F6EECF244321}">
                <p14:modId xmlns:p14="http://schemas.microsoft.com/office/powerpoint/2010/main" val="3618672389"/>
              </p:ext>
            </p:extLst>
          </p:nvPr>
        </p:nvGraphicFramePr>
        <p:xfrm>
          <a:off x="609600" y="1600200"/>
          <a:ext cx="10972788" cy="4754880"/>
        </p:xfrm>
        <a:graphic>
          <a:graphicData uri="http://schemas.openxmlformats.org/drawingml/2006/table">
            <a:tbl>
              <a:tblPr firstRow="1" bandRow="1">
                <a:tableStyleId>{5C22544A-7EE6-4342-B048-85BDC9FD1C3A}</a:tableStyleId>
              </a:tblPr>
              <a:tblGrid>
                <a:gridCol w="946354">
                  <a:extLst>
                    <a:ext uri="{9D8B030D-6E8A-4147-A177-3AD203B41FA5}">
                      <a16:colId xmlns:a16="http://schemas.microsoft.com/office/drawing/2014/main" val="135487983"/>
                    </a:ext>
                  </a:extLst>
                </a:gridCol>
                <a:gridCol w="5879971">
                  <a:extLst>
                    <a:ext uri="{9D8B030D-6E8A-4147-A177-3AD203B41FA5}">
                      <a16:colId xmlns:a16="http://schemas.microsoft.com/office/drawing/2014/main" val="1547005144"/>
                    </a:ext>
                  </a:extLst>
                </a:gridCol>
                <a:gridCol w="2059759">
                  <a:extLst>
                    <a:ext uri="{9D8B030D-6E8A-4147-A177-3AD203B41FA5}">
                      <a16:colId xmlns:a16="http://schemas.microsoft.com/office/drawing/2014/main" val="4219700301"/>
                    </a:ext>
                  </a:extLst>
                </a:gridCol>
                <a:gridCol w="2086704">
                  <a:extLst>
                    <a:ext uri="{9D8B030D-6E8A-4147-A177-3AD203B41FA5}">
                      <a16:colId xmlns:a16="http://schemas.microsoft.com/office/drawing/2014/main" val="3781729405"/>
                    </a:ext>
                  </a:extLst>
                </a:gridCol>
              </a:tblGrid>
              <a:tr h="370840">
                <a:tc>
                  <a:txBody>
                    <a:bodyPr/>
                    <a:lstStyle/>
                    <a:p>
                      <a:r>
                        <a:rPr lang="en-US"/>
                        <a:t>Doc No.</a:t>
                      </a:r>
                    </a:p>
                  </a:txBody>
                  <a:tcPr/>
                </a:tc>
                <a:tc>
                  <a:txBody>
                    <a:bodyPr/>
                    <a:lstStyle/>
                    <a:p>
                      <a:r>
                        <a:rPr lang="en-US"/>
                        <a:t>Title</a:t>
                      </a:r>
                    </a:p>
                  </a:txBody>
                  <a:tcPr/>
                </a:tc>
                <a:tc>
                  <a:txBody>
                    <a:bodyPr/>
                    <a:lstStyle/>
                    <a:p>
                      <a:r>
                        <a:rPr lang="en-US"/>
                        <a:t>Decision</a:t>
                      </a:r>
                    </a:p>
                  </a:txBody>
                  <a:tcPr/>
                </a:tc>
                <a:tc>
                  <a:txBody>
                    <a:bodyPr/>
                    <a:lstStyle/>
                    <a:p>
                      <a:pPr lvl="0">
                        <a:buNone/>
                      </a:pPr>
                      <a:r>
                        <a:rPr lang="en-US"/>
                        <a:t>Pre-session comments received</a:t>
                      </a:r>
                    </a:p>
                    <a:p>
                      <a:pPr lvl="0">
                        <a:buNone/>
                      </a:pPr>
                      <a:r>
                        <a:rPr lang="en-US" sz="1800" b="1" i="0" u="none" strike="noStrike" noProof="0">
                          <a:latin typeface="Calibri"/>
                        </a:rPr>
                        <a:t>&amp; Editorial changes</a:t>
                      </a:r>
                      <a:endParaRPr lang="en-US"/>
                    </a:p>
                  </a:txBody>
                  <a:tcPr/>
                </a:tc>
                <a:extLst>
                  <a:ext uri="{0D108BD9-81ED-4DB2-BD59-A6C34878D82A}">
                    <a16:rowId xmlns:a16="http://schemas.microsoft.com/office/drawing/2014/main" val="833802549"/>
                  </a:ext>
                </a:extLst>
              </a:tr>
              <a:tr h="381000">
                <a:tc>
                  <a:txBody>
                    <a:bodyPr/>
                    <a:lstStyle/>
                    <a:p>
                      <a:pPr lvl="0">
                        <a:buNone/>
                      </a:pPr>
                      <a:r>
                        <a:rPr lang="en-GB" sz="1800" b="0" i="0" u="none" strike="noStrike" noProof="0"/>
                        <a:t>3.2(11) </a:t>
                      </a:r>
                      <a:endParaRPr lang="en-US"/>
                    </a:p>
                  </a:txBody>
                  <a:tcPr/>
                </a:tc>
                <a:tc>
                  <a:txBody>
                    <a:bodyPr/>
                    <a:lstStyle/>
                    <a:p>
                      <a:pPr lvl="0" algn="l">
                        <a:lnSpc>
                          <a:spcPct val="100000"/>
                        </a:lnSpc>
                        <a:spcBef>
                          <a:spcPts val="0"/>
                        </a:spcBef>
                        <a:spcAft>
                          <a:spcPts val="0"/>
                        </a:spcAft>
                        <a:buNone/>
                      </a:pPr>
                      <a:r>
                        <a:rPr lang="en-GB" sz="1800" b="0" i="0" u="none" strike="noStrike" kern="1200" noProof="0"/>
                        <a:t>Establishment of the Compliance Review Process for Regional Specialized Meteorological Centres (RSMCs)</a:t>
                      </a:r>
                      <a:endParaRPr lang="en-US"/>
                    </a:p>
                  </a:txBody>
                  <a:tcPr/>
                </a:tc>
                <a:tc>
                  <a:txBody>
                    <a:bodyPr/>
                    <a:lstStyle/>
                    <a:p>
                      <a:pPr lvl="0">
                        <a:buNone/>
                      </a:pPr>
                      <a:r>
                        <a:rPr lang="en-US" sz="1800" b="0" i="0" u="none" strike="noStrike" noProof="0">
                          <a:latin typeface="Calibri"/>
                        </a:rPr>
                        <a:t>Draft Resolution 3.2(11)/1 (EC-76)</a:t>
                      </a:r>
                      <a:endParaRPr lang="en-US"/>
                    </a:p>
                  </a:txBody>
                  <a:tcPr/>
                </a:tc>
                <a:tc>
                  <a:txBody>
                    <a:bodyPr/>
                    <a:lstStyle/>
                    <a:p>
                      <a:pPr lvl="0">
                        <a:buNone/>
                      </a:pPr>
                      <a:endParaRPr lang="en-US"/>
                    </a:p>
                  </a:txBody>
                  <a:tcPr/>
                </a:tc>
                <a:extLst>
                  <a:ext uri="{0D108BD9-81ED-4DB2-BD59-A6C34878D82A}">
                    <a16:rowId xmlns:a16="http://schemas.microsoft.com/office/drawing/2014/main" val="1534928457"/>
                  </a:ext>
                </a:extLst>
              </a:tr>
              <a:tr h="380999">
                <a:tc>
                  <a:txBody>
                    <a:bodyPr/>
                    <a:lstStyle/>
                    <a:p>
                      <a:pPr lvl="0">
                        <a:buNone/>
                      </a:pPr>
                      <a:r>
                        <a:rPr lang="en-GB" sz="1800" b="0" i="0" u="none" strike="noStrike" noProof="0">
                          <a:latin typeface="Calibri"/>
                        </a:rPr>
                        <a:t>3.2(12) </a:t>
                      </a:r>
                      <a:endParaRPr lang="en-US"/>
                    </a:p>
                  </a:txBody>
                  <a:tcPr/>
                </a:tc>
                <a:tc>
                  <a:txBody>
                    <a:bodyPr/>
                    <a:lstStyle/>
                    <a:p>
                      <a:pPr lvl="0" algn="l">
                        <a:lnSpc>
                          <a:spcPct val="100000"/>
                        </a:lnSpc>
                        <a:spcBef>
                          <a:spcPts val="0"/>
                        </a:spcBef>
                        <a:spcAft>
                          <a:spcPts val="0"/>
                        </a:spcAft>
                        <a:buNone/>
                      </a:pPr>
                      <a:r>
                        <a:rPr lang="en-GB" sz="1800" b="0" i="0" u="none" strike="noStrike" kern="1200" noProof="0">
                          <a:latin typeface="Calibri"/>
                        </a:rPr>
                        <a:t>Renewal of the Guide on the Global Data-processing System (WMO-No. 305)</a:t>
                      </a:r>
                      <a:endParaRPr lang="en-GB">
                        <a:latin typeface="Calibri"/>
                      </a:endParaRPr>
                    </a:p>
                  </a:txBody>
                  <a:tcPr/>
                </a:tc>
                <a:tc>
                  <a:txBody>
                    <a:bodyPr/>
                    <a:lstStyle/>
                    <a:p>
                      <a:pPr lvl="0">
                        <a:buNone/>
                      </a:pPr>
                      <a:r>
                        <a:rPr lang="en-US" sz="1800" b="0" i="0" u="none" strike="noStrike" noProof="0">
                          <a:latin typeface="Calibri"/>
                        </a:rPr>
                        <a:t>Draft Resolution 3.2(12)/1 (EC-76)</a:t>
                      </a:r>
                      <a:endParaRPr lang="en-US"/>
                    </a:p>
                  </a:txBody>
                  <a:tcPr/>
                </a:tc>
                <a:tc>
                  <a:txBody>
                    <a:bodyPr/>
                    <a:lstStyle/>
                    <a:p>
                      <a:pPr lvl="0">
                        <a:buNone/>
                      </a:pPr>
                      <a:endParaRPr lang="en-US"/>
                    </a:p>
                  </a:txBody>
                  <a:tcPr/>
                </a:tc>
                <a:extLst>
                  <a:ext uri="{0D108BD9-81ED-4DB2-BD59-A6C34878D82A}">
                    <a16:rowId xmlns:a16="http://schemas.microsoft.com/office/drawing/2014/main" val="1892581979"/>
                  </a:ext>
                </a:extLst>
              </a:tr>
              <a:tr h="380999">
                <a:tc>
                  <a:txBody>
                    <a:bodyPr/>
                    <a:lstStyle/>
                    <a:p>
                      <a:pPr lvl="0">
                        <a:buNone/>
                      </a:pPr>
                      <a:r>
                        <a:rPr lang="en-GB" sz="1800" b="0" i="0" u="none" strike="noStrike" noProof="0"/>
                        <a:t>3.2(13) </a:t>
                      </a:r>
                    </a:p>
                    <a:p>
                      <a:pPr lvl="0">
                        <a:buNone/>
                      </a:pPr>
                      <a:r>
                        <a:rPr lang="en-GB" sz="1800" b="0" i="0" u="none" strike="noStrike" noProof="0" err="1"/>
                        <a:t>WiP</a:t>
                      </a:r>
                      <a:endParaRPr lang="en-GB" sz="1800" b="0" i="0" u="none" strike="noStrike" noProof="0"/>
                    </a:p>
                  </a:txBody>
                  <a:tcPr/>
                </a:tc>
                <a:tc>
                  <a:txBody>
                    <a:bodyPr/>
                    <a:lstStyle/>
                    <a:p>
                      <a:pPr lvl="0" algn="l">
                        <a:lnSpc>
                          <a:spcPct val="100000"/>
                        </a:lnSpc>
                        <a:spcBef>
                          <a:spcPts val="0"/>
                        </a:spcBef>
                        <a:spcAft>
                          <a:spcPts val="0"/>
                        </a:spcAft>
                        <a:buNone/>
                      </a:pPr>
                      <a:r>
                        <a:rPr lang="en-GB" sz="1800" b="0" i="0" u="none" strike="noStrike" kern="1200" noProof="0">
                          <a:latin typeface="Calibri"/>
                        </a:rPr>
                        <a:t>Amendments to the Manual on GDPFS (WMO No. 485) jointly proposed by INFCOM and SERCOM</a:t>
                      </a:r>
                      <a:endParaRPr lang="en-US"/>
                    </a:p>
                  </a:txBody>
                  <a:tcPr/>
                </a:tc>
                <a:tc>
                  <a:txBody>
                    <a:bodyPr/>
                    <a:lstStyle/>
                    <a:p>
                      <a:pPr lvl="0">
                        <a:buNone/>
                      </a:pPr>
                      <a:r>
                        <a:rPr lang="en-US" sz="1800" b="0" i="0" u="none" strike="noStrike" noProof="0">
                          <a:latin typeface="Calibri"/>
                        </a:rPr>
                        <a:t>Draft Resolution 3.2(13)/1 (EC-76)</a:t>
                      </a:r>
                      <a:endParaRPr lang="en-US"/>
                    </a:p>
                  </a:txBody>
                  <a:tcPr/>
                </a:tc>
                <a:tc>
                  <a:txBody>
                    <a:bodyPr/>
                    <a:lstStyle/>
                    <a:p>
                      <a:pPr lvl="0">
                        <a:buNone/>
                      </a:pPr>
                      <a:r>
                        <a:rPr lang="en-US"/>
                        <a:t>Endersby</a:t>
                      </a:r>
                    </a:p>
                  </a:txBody>
                  <a:tcPr/>
                </a:tc>
                <a:extLst>
                  <a:ext uri="{0D108BD9-81ED-4DB2-BD59-A6C34878D82A}">
                    <a16:rowId xmlns:a16="http://schemas.microsoft.com/office/drawing/2014/main" val="1897953730"/>
                  </a:ext>
                </a:extLst>
              </a:tr>
              <a:tr h="380999">
                <a:tc>
                  <a:txBody>
                    <a:bodyPr/>
                    <a:lstStyle/>
                    <a:p>
                      <a:pPr lvl="0">
                        <a:buNone/>
                      </a:pPr>
                      <a:r>
                        <a:rPr lang="en-GB" sz="1800" b="0" i="0" u="none" strike="noStrike" noProof="0">
                          <a:latin typeface="Calibri"/>
                        </a:rPr>
                        <a:t>3.2(14) </a:t>
                      </a:r>
                      <a:endParaRPr lang="en-US"/>
                    </a:p>
                  </a:txBody>
                  <a:tcPr/>
                </a:tc>
                <a:tc>
                  <a:txBody>
                    <a:bodyPr/>
                    <a:lstStyle/>
                    <a:p>
                      <a:pPr lvl="0" algn="l">
                        <a:lnSpc>
                          <a:spcPct val="100000"/>
                        </a:lnSpc>
                        <a:spcBef>
                          <a:spcPts val="0"/>
                        </a:spcBef>
                        <a:spcAft>
                          <a:spcPts val="0"/>
                        </a:spcAft>
                        <a:buNone/>
                      </a:pPr>
                      <a:r>
                        <a:rPr lang="en-GB" sz="1800" b="0" i="0" u="none" strike="noStrike" kern="1200" noProof="0"/>
                        <a:t>Publication and translation of the Guide to Operational Weather Radar Best Practices (WMO-No. ##)</a:t>
                      </a:r>
                      <a:endParaRPr lang="en-US"/>
                    </a:p>
                  </a:txBody>
                  <a:tcPr/>
                </a:tc>
                <a:tc>
                  <a:txBody>
                    <a:bodyPr/>
                    <a:lstStyle/>
                    <a:p>
                      <a:pPr lvl="0">
                        <a:buNone/>
                      </a:pPr>
                      <a:r>
                        <a:rPr lang="en-US" sz="1800" b="0" i="0" u="none" strike="noStrike" noProof="0">
                          <a:latin typeface="Calibri"/>
                        </a:rPr>
                        <a:t>Draft Resolution 3.2(14)/1 (EC-76)</a:t>
                      </a:r>
                      <a:endParaRPr lang="en-US"/>
                    </a:p>
                  </a:txBody>
                  <a:tcPr/>
                </a:tc>
                <a:tc>
                  <a:txBody>
                    <a:bodyPr/>
                    <a:lstStyle/>
                    <a:p>
                      <a:pPr lvl="0" algn="l">
                        <a:lnSpc>
                          <a:spcPct val="100000"/>
                        </a:lnSpc>
                        <a:spcBef>
                          <a:spcPts val="0"/>
                        </a:spcBef>
                        <a:spcAft>
                          <a:spcPts val="0"/>
                        </a:spcAft>
                        <a:buNone/>
                      </a:pPr>
                      <a:r>
                        <a:rPr lang="en-US" sz="1800" b="0" i="0" u="none" strike="noStrike" noProof="0">
                          <a:latin typeface="Calibri"/>
                        </a:rPr>
                        <a:t>G. Zhuang (Clarified, no changes)</a:t>
                      </a:r>
                      <a:endParaRPr lang="en-US"/>
                    </a:p>
                  </a:txBody>
                  <a:tcPr/>
                </a:tc>
                <a:extLst>
                  <a:ext uri="{0D108BD9-81ED-4DB2-BD59-A6C34878D82A}">
                    <a16:rowId xmlns:a16="http://schemas.microsoft.com/office/drawing/2014/main" val="575478077"/>
                  </a:ext>
                </a:extLst>
              </a:tr>
              <a:tr h="380999">
                <a:tc>
                  <a:txBody>
                    <a:bodyPr/>
                    <a:lstStyle/>
                    <a:p>
                      <a:pPr lvl="0">
                        <a:buNone/>
                      </a:pPr>
                      <a:r>
                        <a:rPr lang="en-GB" sz="1800" b="0" i="0" u="none" strike="noStrike" noProof="0"/>
                        <a:t>3.2(15) </a:t>
                      </a:r>
                      <a:endParaRPr lang="en-US"/>
                    </a:p>
                  </a:txBody>
                  <a:tcPr/>
                </a:tc>
                <a:tc>
                  <a:txBody>
                    <a:bodyPr/>
                    <a:lstStyle/>
                    <a:p>
                      <a:pPr lvl="0" algn="l">
                        <a:lnSpc>
                          <a:spcPct val="100000"/>
                        </a:lnSpc>
                        <a:spcBef>
                          <a:spcPts val="0"/>
                        </a:spcBef>
                        <a:spcAft>
                          <a:spcPts val="0"/>
                        </a:spcAft>
                        <a:buNone/>
                      </a:pPr>
                      <a:r>
                        <a:rPr lang="en-GB" sz="1800" b="0" i="0" u="none" strike="noStrike" kern="1200" noProof="0">
                          <a:latin typeface="Calibri"/>
                        </a:rPr>
                        <a:t>Towards a change of radiation references</a:t>
                      </a:r>
                      <a:endParaRPr lang="en-US"/>
                    </a:p>
                  </a:txBody>
                  <a:tcPr/>
                </a:tc>
                <a:tc>
                  <a:txBody>
                    <a:bodyPr/>
                    <a:lstStyle/>
                    <a:p>
                      <a:pPr lvl="0">
                        <a:buNone/>
                      </a:pPr>
                      <a:r>
                        <a:rPr lang="en-US" sz="1800" b="0" i="0" u="none" strike="noStrike" noProof="0">
                          <a:latin typeface="Calibri"/>
                        </a:rPr>
                        <a:t>Draft Resolution 3.2(15)/1 (EC-76)</a:t>
                      </a:r>
                      <a:endParaRPr lang="en-US"/>
                    </a:p>
                  </a:txBody>
                  <a:tcPr/>
                </a:tc>
                <a:tc>
                  <a:txBody>
                    <a:bodyPr/>
                    <a:lstStyle/>
                    <a:p>
                      <a:pPr lvl="0">
                        <a:buNone/>
                      </a:pPr>
                      <a:endParaRPr lang="en-US"/>
                    </a:p>
                  </a:txBody>
                  <a:tcPr/>
                </a:tc>
                <a:extLst>
                  <a:ext uri="{0D108BD9-81ED-4DB2-BD59-A6C34878D82A}">
                    <a16:rowId xmlns:a16="http://schemas.microsoft.com/office/drawing/2014/main" val="3458189931"/>
                  </a:ext>
                </a:extLst>
              </a:tr>
              <a:tr h="380999">
                <a:tc>
                  <a:txBody>
                    <a:bodyPr/>
                    <a:lstStyle/>
                    <a:p>
                      <a:pPr lvl="0">
                        <a:buNone/>
                      </a:pPr>
                      <a:r>
                        <a:rPr lang="en-GB" sz="1800" b="0" i="0" u="none" strike="noStrike" noProof="0"/>
                        <a:t>3.2(17) </a:t>
                      </a:r>
                      <a:endParaRPr lang="en-US"/>
                    </a:p>
                  </a:txBody>
                  <a:tcPr/>
                </a:tc>
                <a:tc>
                  <a:txBody>
                    <a:bodyPr/>
                    <a:lstStyle/>
                    <a:p>
                      <a:pPr lvl="0" algn="l">
                        <a:lnSpc>
                          <a:spcPct val="100000"/>
                        </a:lnSpc>
                        <a:spcBef>
                          <a:spcPts val="0"/>
                        </a:spcBef>
                        <a:spcAft>
                          <a:spcPts val="0"/>
                        </a:spcAft>
                        <a:buNone/>
                      </a:pPr>
                      <a:r>
                        <a:rPr lang="en-GB" sz="1800" b="0" i="0" u="none" strike="noStrike" kern="1200" noProof="0">
                          <a:latin typeface="Calibri"/>
                        </a:rPr>
                        <a:t>Strategy for the Virtual Laboratory for Education and Training in Satellite Meteorology 2024–2027</a:t>
                      </a:r>
                      <a:endParaRPr lang="en-US"/>
                    </a:p>
                  </a:txBody>
                  <a:tcPr/>
                </a:tc>
                <a:tc>
                  <a:txBody>
                    <a:bodyPr/>
                    <a:lstStyle/>
                    <a:p>
                      <a:pPr lvl="0">
                        <a:buNone/>
                      </a:pPr>
                      <a:r>
                        <a:rPr lang="en-US" sz="1800" b="0" i="0" u="none" strike="noStrike" noProof="0">
                          <a:latin typeface="Calibri"/>
                        </a:rPr>
                        <a:t>Draft Resolution 3.2(17)/1 (EC-76)</a:t>
                      </a:r>
                      <a:endParaRPr lang="en-US"/>
                    </a:p>
                  </a:txBody>
                  <a:tcPr/>
                </a:tc>
                <a:tc>
                  <a:txBody>
                    <a:bodyPr/>
                    <a:lstStyle/>
                    <a:p>
                      <a:pPr lvl="0">
                        <a:buNone/>
                      </a:pPr>
                      <a:endParaRPr lang="en-US"/>
                    </a:p>
                  </a:txBody>
                  <a:tcPr/>
                </a:tc>
                <a:extLst>
                  <a:ext uri="{0D108BD9-81ED-4DB2-BD59-A6C34878D82A}">
                    <a16:rowId xmlns:a16="http://schemas.microsoft.com/office/drawing/2014/main" val="1119390389"/>
                  </a:ext>
                </a:extLst>
              </a:tr>
            </a:tbl>
          </a:graphicData>
        </a:graphic>
      </p:graphicFrame>
    </p:spTree>
    <p:extLst>
      <p:ext uri="{BB962C8B-B14F-4D97-AF65-F5344CB8AC3E}">
        <p14:creationId xmlns:p14="http://schemas.microsoft.com/office/powerpoint/2010/main" val="2355024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A1EE1-CC74-B92C-BDC0-E0F0305A1914}"/>
              </a:ext>
            </a:extLst>
          </p:cNvPr>
          <p:cNvSpPr>
            <a:spLocks noGrp="1"/>
          </p:cNvSpPr>
          <p:nvPr>
            <p:ph type="title"/>
          </p:nvPr>
        </p:nvSpPr>
        <p:spPr/>
        <p:txBody>
          <a:bodyPr>
            <a:normAutofit fontScale="90000"/>
          </a:bodyPr>
          <a:lstStyle/>
          <a:p>
            <a:r>
              <a:rPr lang="en-US">
                <a:cs typeface="Calibri"/>
              </a:rPr>
              <a:t>Documents recommended to be adopted without debate by TCC (continued)</a:t>
            </a:r>
            <a:endParaRPr lang="en-US"/>
          </a:p>
        </p:txBody>
      </p:sp>
      <p:sp>
        <p:nvSpPr>
          <p:cNvPr id="3" name="Content Placeholder 2">
            <a:extLst>
              <a:ext uri="{FF2B5EF4-FFF2-40B4-BE49-F238E27FC236}">
                <a16:creationId xmlns:a16="http://schemas.microsoft.com/office/drawing/2014/main" id="{66A655B6-7212-B526-0DB4-7DF73266E3CC}"/>
              </a:ext>
            </a:extLst>
          </p:cNvPr>
          <p:cNvSpPr>
            <a:spLocks noGrp="1"/>
          </p:cNvSpPr>
          <p:nvPr>
            <p:ph idx="1"/>
          </p:nvPr>
        </p:nvSpPr>
        <p:spPr/>
        <p:txBody>
          <a:bodyPr/>
          <a:lstStyle/>
          <a:p>
            <a:endParaRPr lang="en-US"/>
          </a:p>
        </p:txBody>
      </p:sp>
      <p:graphicFrame>
        <p:nvGraphicFramePr>
          <p:cNvPr id="8" name="Table 7">
            <a:extLst>
              <a:ext uri="{FF2B5EF4-FFF2-40B4-BE49-F238E27FC236}">
                <a16:creationId xmlns:a16="http://schemas.microsoft.com/office/drawing/2014/main" id="{E661103F-ACE8-B137-60EA-4666182E186A}"/>
              </a:ext>
            </a:extLst>
          </p:cNvPr>
          <p:cNvGraphicFramePr>
            <a:graphicFrameLocks/>
          </p:cNvGraphicFramePr>
          <p:nvPr>
            <p:extLst>
              <p:ext uri="{D42A27DB-BD31-4B8C-83A1-F6EECF244321}">
                <p14:modId xmlns:p14="http://schemas.microsoft.com/office/powerpoint/2010/main" val="1007814582"/>
              </p:ext>
            </p:extLst>
          </p:nvPr>
        </p:nvGraphicFramePr>
        <p:xfrm>
          <a:off x="609600" y="1600200"/>
          <a:ext cx="10972788" cy="4389120"/>
        </p:xfrm>
        <a:graphic>
          <a:graphicData uri="http://schemas.openxmlformats.org/drawingml/2006/table">
            <a:tbl>
              <a:tblPr firstRow="1" bandRow="1">
                <a:tableStyleId>{5C22544A-7EE6-4342-B048-85BDC9FD1C3A}</a:tableStyleId>
              </a:tblPr>
              <a:tblGrid>
                <a:gridCol w="946354">
                  <a:extLst>
                    <a:ext uri="{9D8B030D-6E8A-4147-A177-3AD203B41FA5}">
                      <a16:colId xmlns:a16="http://schemas.microsoft.com/office/drawing/2014/main" val="135487983"/>
                    </a:ext>
                  </a:extLst>
                </a:gridCol>
                <a:gridCol w="5879971">
                  <a:extLst>
                    <a:ext uri="{9D8B030D-6E8A-4147-A177-3AD203B41FA5}">
                      <a16:colId xmlns:a16="http://schemas.microsoft.com/office/drawing/2014/main" val="1547005144"/>
                    </a:ext>
                  </a:extLst>
                </a:gridCol>
                <a:gridCol w="2059759">
                  <a:extLst>
                    <a:ext uri="{9D8B030D-6E8A-4147-A177-3AD203B41FA5}">
                      <a16:colId xmlns:a16="http://schemas.microsoft.com/office/drawing/2014/main" val="4219700301"/>
                    </a:ext>
                  </a:extLst>
                </a:gridCol>
                <a:gridCol w="2086704">
                  <a:extLst>
                    <a:ext uri="{9D8B030D-6E8A-4147-A177-3AD203B41FA5}">
                      <a16:colId xmlns:a16="http://schemas.microsoft.com/office/drawing/2014/main" val="3781729405"/>
                    </a:ext>
                  </a:extLst>
                </a:gridCol>
              </a:tblGrid>
              <a:tr h="370840">
                <a:tc>
                  <a:txBody>
                    <a:bodyPr/>
                    <a:lstStyle/>
                    <a:p>
                      <a:r>
                        <a:rPr lang="en-US"/>
                        <a:t>Doc No.</a:t>
                      </a:r>
                    </a:p>
                  </a:txBody>
                  <a:tcPr/>
                </a:tc>
                <a:tc>
                  <a:txBody>
                    <a:bodyPr/>
                    <a:lstStyle/>
                    <a:p>
                      <a:r>
                        <a:rPr lang="en-US"/>
                        <a:t>Title</a:t>
                      </a:r>
                    </a:p>
                  </a:txBody>
                  <a:tcPr/>
                </a:tc>
                <a:tc>
                  <a:txBody>
                    <a:bodyPr/>
                    <a:lstStyle/>
                    <a:p>
                      <a:r>
                        <a:rPr lang="en-US"/>
                        <a:t>Decision</a:t>
                      </a:r>
                    </a:p>
                  </a:txBody>
                  <a:tcPr/>
                </a:tc>
                <a:tc>
                  <a:txBody>
                    <a:bodyPr/>
                    <a:lstStyle/>
                    <a:p>
                      <a:pPr lvl="0">
                        <a:buNone/>
                      </a:pPr>
                      <a:r>
                        <a:rPr lang="en-US"/>
                        <a:t>Pre-session comments received</a:t>
                      </a:r>
                    </a:p>
                    <a:p>
                      <a:pPr lvl="0">
                        <a:buNone/>
                      </a:pPr>
                      <a:r>
                        <a:rPr lang="en-US" sz="1800" b="1" i="0" u="none" strike="noStrike" noProof="0">
                          <a:latin typeface="Calibri"/>
                        </a:rPr>
                        <a:t>&amp; Editorial changes</a:t>
                      </a:r>
                      <a:endParaRPr lang="en-US"/>
                    </a:p>
                  </a:txBody>
                  <a:tcPr/>
                </a:tc>
                <a:extLst>
                  <a:ext uri="{0D108BD9-81ED-4DB2-BD59-A6C34878D82A}">
                    <a16:rowId xmlns:a16="http://schemas.microsoft.com/office/drawing/2014/main" val="833802549"/>
                  </a:ext>
                </a:extLst>
              </a:tr>
              <a:tr h="380999">
                <a:tc>
                  <a:txBody>
                    <a:bodyPr/>
                    <a:lstStyle/>
                    <a:p>
                      <a:pPr lvl="0">
                        <a:buNone/>
                      </a:pPr>
                      <a:r>
                        <a:rPr lang="en-GB" sz="1800" b="0" i="0" u="none" strike="noStrike" noProof="0">
                          <a:latin typeface="Calibri"/>
                        </a:rPr>
                        <a:t>3.2(18)</a:t>
                      </a:r>
                      <a:endParaRPr lang="en-US"/>
                    </a:p>
                    <a:p>
                      <a:pPr lvl="0">
                        <a:buNone/>
                      </a:pPr>
                      <a:r>
                        <a:rPr lang="en-GB" sz="1800" b="0" i="0" u="none" strike="noStrike" noProof="0" err="1">
                          <a:latin typeface="Calibri"/>
                        </a:rPr>
                        <a:t>WiP</a:t>
                      </a:r>
                      <a:r>
                        <a:rPr lang="en-GB" sz="1800" b="0" i="0" u="none" strike="noStrike" noProof="0">
                          <a:latin typeface="Calibri"/>
                        </a:rPr>
                        <a:t> </a:t>
                      </a:r>
                      <a:endParaRPr lang="en-US"/>
                    </a:p>
                  </a:txBody>
                  <a:tcPr/>
                </a:tc>
                <a:tc>
                  <a:txBody>
                    <a:bodyPr/>
                    <a:lstStyle/>
                    <a:p>
                      <a:pPr lvl="0" algn="l">
                        <a:lnSpc>
                          <a:spcPct val="100000"/>
                        </a:lnSpc>
                        <a:spcBef>
                          <a:spcPts val="0"/>
                        </a:spcBef>
                        <a:spcAft>
                          <a:spcPts val="0"/>
                        </a:spcAft>
                        <a:buNone/>
                      </a:pPr>
                      <a:r>
                        <a:rPr lang="en-GB" sz="1800" b="0" i="0" u="none" strike="noStrike" kern="1200" noProof="0"/>
                        <a:t>Improving Climate Observations</a:t>
                      </a:r>
                      <a:endParaRPr lang="en-US"/>
                    </a:p>
                  </a:txBody>
                  <a:tcPr/>
                </a:tc>
                <a:tc>
                  <a:txBody>
                    <a:bodyPr/>
                    <a:lstStyle/>
                    <a:p>
                      <a:pPr lvl="0">
                        <a:buNone/>
                      </a:pPr>
                      <a:r>
                        <a:rPr lang="en-US" sz="1800" b="0" i="0" u="none" strike="noStrike" noProof="0">
                          <a:latin typeface="Calibri"/>
                        </a:rPr>
                        <a:t>Draft Recommendation 3.2(18)/1 (EC-76)</a:t>
                      </a:r>
                      <a:endParaRPr lang="en-US"/>
                    </a:p>
                  </a:txBody>
                  <a:tcPr/>
                </a:tc>
                <a:tc>
                  <a:txBody>
                    <a:bodyPr/>
                    <a:lstStyle/>
                    <a:p>
                      <a:pPr lvl="0">
                        <a:buNone/>
                      </a:pPr>
                      <a:r>
                        <a:rPr lang="en-US" err="1"/>
                        <a:t>Yoo</a:t>
                      </a:r>
                    </a:p>
                  </a:txBody>
                  <a:tcPr/>
                </a:tc>
                <a:extLst>
                  <a:ext uri="{0D108BD9-81ED-4DB2-BD59-A6C34878D82A}">
                    <a16:rowId xmlns:a16="http://schemas.microsoft.com/office/drawing/2014/main" val="1244599753"/>
                  </a:ext>
                </a:extLst>
              </a:tr>
              <a:tr h="381000">
                <a:tc>
                  <a:txBody>
                    <a:bodyPr/>
                    <a:lstStyle/>
                    <a:p>
                      <a:pPr lvl="0">
                        <a:buNone/>
                      </a:pPr>
                      <a:r>
                        <a:rPr lang="en-GB" sz="1800" b="0" i="0" u="none" strike="noStrike" noProof="0">
                          <a:latin typeface="Calibri"/>
                        </a:rPr>
                        <a:t>3.2(19)</a:t>
                      </a:r>
                      <a:endParaRPr lang="en-US"/>
                    </a:p>
                    <a:p>
                      <a:pPr lvl="0">
                        <a:buNone/>
                      </a:pPr>
                      <a:r>
                        <a:rPr lang="en-US" err="1"/>
                        <a:t>WiP</a:t>
                      </a:r>
                      <a:endParaRPr lang="en-US"/>
                    </a:p>
                  </a:txBody>
                  <a:tcPr/>
                </a:tc>
                <a:tc>
                  <a:txBody>
                    <a:bodyPr/>
                    <a:lstStyle/>
                    <a:p>
                      <a:pPr lvl="0" algn="l">
                        <a:lnSpc>
                          <a:spcPct val="100000"/>
                        </a:lnSpc>
                        <a:spcBef>
                          <a:spcPts val="0"/>
                        </a:spcBef>
                        <a:spcAft>
                          <a:spcPts val="0"/>
                        </a:spcAft>
                        <a:buNone/>
                      </a:pPr>
                      <a:r>
                        <a:rPr lang="en-GB" sz="1800" b="0" i="0" u="none" strike="noStrike" kern="1200" noProof="0">
                          <a:latin typeface="Calibri"/>
                        </a:rPr>
                        <a:t>Implementation plan update of the WMO Information System 2.0</a:t>
                      </a:r>
                      <a:endParaRPr lang="en-US"/>
                    </a:p>
                  </a:txBody>
                  <a:tcPr/>
                </a:tc>
                <a:tc>
                  <a:txBody>
                    <a:bodyPr/>
                    <a:lstStyle/>
                    <a:p>
                      <a:pPr lvl="0">
                        <a:buNone/>
                      </a:pPr>
                      <a:r>
                        <a:rPr lang="en-US" sz="1800" b="0" i="0" u="none" strike="noStrike" noProof="0">
                          <a:latin typeface="Calibri"/>
                        </a:rPr>
                        <a:t>Draft Resolution 3.2(19)/1 (EC-76)</a:t>
                      </a:r>
                      <a:endParaRPr lang="en-US"/>
                    </a:p>
                  </a:txBody>
                  <a:tcPr/>
                </a:tc>
                <a:tc>
                  <a:txBody>
                    <a:bodyPr/>
                    <a:lstStyle/>
                    <a:p>
                      <a:pPr lvl="0">
                        <a:buNone/>
                      </a:pPr>
                      <a:r>
                        <a:rPr lang="en-US" err="1"/>
                        <a:t>Yoo</a:t>
                      </a:r>
                    </a:p>
                    <a:p>
                      <a:pPr lvl="0">
                        <a:buNone/>
                      </a:pPr>
                      <a:r>
                        <a:rPr lang="en-US"/>
                        <a:t>Konate</a:t>
                      </a:r>
                    </a:p>
                  </a:txBody>
                  <a:tcPr/>
                </a:tc>
                <a:extLst>
                  <a:ext uri="{0D108BD9-81ED-4DB2-BD59-A6C34878D82A}">
                    <a16:rowId xmlns:a16="http://schemas.microsoft.com/office/drawing/2014/main" val="1534928457"/>
                  </a:ext>
                </a:extLst>
              </a:tr>
              <a:tr h="380999">
                <a:tc>
                  <a:txBody>
                    <a:bodyPr/>
                    <a:lstStyle/>
                    <a:p>
                      <a:pPr lvl="0">
                        <a:buNone/>
                      </a:pPr>
                      <a:r>
                        <a:rPr lang="en-GB" sz="1800" b="0" i="0" u="none" strike="noStrike" noProof="0"/>
                        <a:t>3.2(20) </a:t>
                      </a:r>
                      <a:r>
                        <a:rPr lang="en-GB" sz="1800" b="0" i="0" u="none" strike="noStrike" noProof="0">
                          <a:latin typeface="Calibri"/>
                        </a:rPr>
                        <a:t> </a:t>
                      </a:r>
                      <a:endParaRPr lang="en-US"/>
                    </a:p>
                  </a:txBody>
                  <a:tcPr/>
                </a:tc>
                <a:tc>
                  <a:txBody>
                    <a:bodyPr/>
                    <a:lstStyle/>
                    <a:p>
                      <a:pPr lvl="0" algn="l">
                        <a:lnSpc>
                          <a:spcPct val="100000"/>
                        </a:lnSpc>
                        <a:spcBef>
                          <a:spcPts val="0"/>
                        </a:spcBef>
                        <a:spcAft>
                          <a:spcPts val="0"/>
                        </a:spcAft>
                        <a:buNone/>
                      </a:pPr>
                      <a:r>
                        <a:rPr lang="en-GB" sz="1800" b="0" i="0" u="none" strike="noStrike" kern="1200" noProof="0"/>
                        <a:t>WMO Hydrology Observation System (WHOS) Operational Implementation</a:t>
                      </a:r>
                      <a:endParaRPr lang="en-US"/>
                    </a:p>
                  </a:txBody>
                  <a:tcPr/>
                </a:tc>
                <a:tc>
                  <a:txBody>
                    <a:bodyPr/>
                    <a:lstStyle/>
                    <a:p>
                      <a:pPr lvl="0">
                        <a:buNone/>
                      </a:pPr>
                      <a:r>
                        <a:rPr lang="en-US" sz="1800" b="0" i="0" u="none" strike="noStrike" noProof="0">
                          <a:latin typeface="Calibri"/>
                        </a:rPr>
                        <a:t>Draft Resolution 3.2(20)/1 (EC-76)</a:t>
                      </a:r>
                      <a:endParaRPr lang="en-US"/>
                    </a:p>
                  </a:txBody>
                  <a:tcPr/>
                </a:tc>
                <a:tc>
                  <a:txBody>
                    <a:bodyPr/>
                    <a:lstStyle/>
                    <a:p>
                      <a:pPr lvl="0">
                        <a:buNone/>
                      </a:pPr>
                      <a:endParaRPr lang="en-US"/>
                    </a:p>
                  </a:txBody>
                  <a:tcPr/>
                </a:tc>
                <a:extLst>
                  <a:ext uri="{0D108BD9-81ED-4DB2-BD59-A6C34878D82A}">
                    <a16:rowId xmlns:a16="http://schemas.microsoft.com/office/drawing/2014/main" val="1892581979"/>
                  </a:ext>
                </a:extLst>
              </a:tr>
              <a:tr h="380999">
                <a:tc>
                  <a:txBody>
                    <a:bodyPr/>
                    <a:lstStyle/>
                    <a:p>
                      <a:pPr lvl="0">
                        <a:buNone/>
                      </a:pPr>
                      <a:r>
                        <a:rPr lang="en-GB" sz="1800" b="0" i="0" u="none" strike="noStrike" noProof="0">
                          <a:latin typeface="Calibri"/>
                        </a:rPr>
                        <a:t>3.2(21)</a:t>
                      </a:r>
                      <a:endParaRPr lang="en-US"/>
                    </a:p>
                    <a:p>
                      <a:pPr lvl="0">
                        <a:buNone/>
                      </a:pPr>
                      <a:r>
                        <a:rPr lang="en-GB" sz="1800" b="0" i="0" u="none" strike="noStrike" noProof="0" err="1">
                          <a:latin typeface="Calibri"/>
                        </a:rPr>
                        <a:t>WiP</a:t>
                      </a:r>
                      <a:r>
                        <a:rPr lang="en-GB" sz="1800" b="0" i="0" u="none" strike="noStrike" noProof="0">
                          <a:latin typeface="Calibri"/>
                        </a:rPr>
                        <a:t> </a:t>
                      </a:r>
                      <a:r>
                        <a:rPr lang="en-GB" sz="1800" b="0" i="0" u="none" strike="noStrike" noProof="0"/>
                        <a:t> </a:t>
                      </a:r>
                      <a:endParaRPr lang="en-US"/>
                    </a:p>
                  </a:txBody>
                  <a:tcPr/>
                </a:tc>
                <a:tc>
                  <a:txBody>
                    <a:bodyPr/>
                    <a:lstStyle/>
                    <a:p>
                      <a:pPr lvl="0" algn="l">
                        <a:lnSpc>
                          <a:spcPct val="100000"/>
                        </a:lnSpc>
                        <a:spcBef>
                          <a:spcPts val="0"/>
                        </a:spcBef>
                        <a:spcAft>
                          <a:spcPts val="0"/>
                        </a:spcAft>
                        <a:buNone/>
                      </a:pPr>
                      <a:r>
                        <a:rPr lang="en-GB" sz="1800" b="0" i="0" u="none" strike="noStrike" kern="1200" noProof="0"/>
                        <a:t>Regional Marine Instrument Centres – Updated Terms of Reference, governance and assessment process</a:t>
                      </a:r>
                      <a:endParaRPr lang="en-US"/>
                    </a:p>
                  </a:txBody>
                  <a:tcPr/>
                </a:tc>
                <a:tc>
                  <a:txBody>
                    <a:bodyPr/>
                    <a:lstStyle/>
                    <a:p>
                      <a:pPr lvl="0">
                        <a:buNone/>
                      </a:pPr>
                      <a:r>
                        <a:rPr lang="en-US" sz="1800" b="0" i="0" u="none" strike="noStrike" noProof="0">
                          <a:latin typeface="Calibri"/>
                        </a:rPr>
                        <a:t>Draft Resolution 3.2(21)/1 (EC-76)</a:t>
                      </a:r>
                      <a:endParaRPr lang="en-US"/>
                    </a:p>
                  </a:txBody>
                  <a:tcPr/>
                </a:tc>
                <a:tc>
                  <a:txBody>
                    <a:bodyPr/>
                    <a:lstStyle/>
                    <a:p>
                      <a:pPr lvl="0">
                        <a:buNone/>
                      </a:pPr>
                      <a:r>
                        <a:rPr lang="en-US"/>
                        <a:t>IOC</a:t>
                      </a:r>
                    </a:p>
                  </a:txBody>
                  <a:tcPr/>
                </a:tc>
                <a:extLst>
                  <a:ext uri="{0D108BD9-81ED-4DB2-BD59-A6C34878D82A}">
                    <a16:rowId xmlns:a16="http://schemas.microsoft.com/office/drawing/2014/main" val="1897953730"/>
                  </a:ext>
                </a:extLst>
              </a:tr>
              <a:tr h="380999">
                <a:tc>
                  <a:txBody>
                    <a:bodyPr/>
                    <a:lstStyle/>
                    <a:p>
                      <a:pPr lvl="0">
                        <a:buNone/>
                      </a:pPr>
                      <a:r>
                        <a:rPr lang="en-GB" sz="1800" b="0" i="0" u="none" strike="noStrike" noProof="0"/>
                        <a:t>3.2(22)</a:t>
                      </a:r>
                      <a:endParaRPr lang="en-US"/>
                    </a:p>
                    <a:p>
                      <a:pPr lvl="0">
                        <a:buNone/>
                      </a:pPr>
                      <a:r>
                        <a:rPr lang="en-GB" sz="1800" b="0" i="0" u="none" strike="noStrike" noProof="0" err="1"/>
                        <a:t>WiP</a:t>
                      </a:r>
                      <a:r>
                        <a:rPr lang="en-GB" sz="1800" b="0" i="0" u="none" strike="noStrike" noProof="0"/>
                        <a:t> </a:t>
                      </a:r>
                      <a:endParaRPr lang="en-US"/>
                    </a:p>
                  </a:txBody>
                  <a:tcPr/>
                </a:tc>
                <a:tc>
                  <a:txBody>
                    <a:bodyPr/>
                    <a:lstStyle/>
                    <a:p>
                      <a:pPr lvl="0" algn="l">
                        <a:lnSpc>
                          <a:spcPct val="100000"/>
                        </a:lnSpc>
                        <a:spcBef>
                          <a:spcPts val="0"/>
                        </a:spcBef>
                        <a:spcAft>
                          <a:spcPts val="0"/>
                        </a:spcAft>
                        <a:buNone/>
                      </a:pPr>
                      <a:r>
                        <a:rPr lang="en-GB" sz="1800" b="0" i="0" u="none" strike="noStrike" kern="1200" noProof="0">
                          <a:latin typeface="Calibri"/>
                        </a:rPr>
                        <a:t>Regional Instrument Centres (RICs)</a:t>
                      </a:r>
                      <a:endParaRPr lang="en-US"/>
                    </a:p>
                  </a:txBody>
                  <a:tcPr/>
                </a:tc>
                <a:tc>
                  <a:txBody>
                    <a:bodyPr/>
                    <a:lstStyle/>
                    <a:p>
                      <a:pPr lvl="0">
                        <a:buNone/>
                      </a:pPr>
                      <a:r>
                        <a:rPr lang="en-US" sz="1800" b="0" i="0" u="none" strike="noStrike" noProof="0">
                          <a:latin typeface="Calibri"/>
                        </a:rPr>
                        <a:t>Draft Resolution 3.2(22)/1 (EC-76)</a:t>
                      </a:r>
                      <a:endParaRPr lang="en-US"/>
                    </a:p>
                  </a:txBody>
                  <a:tcPr/>
                </a:tc>
                <a:tc>
                  <a:txBody>
                    <a:bodyPr/>
                    <a:lstStyle/>
                    <a:p>
                      <a:pPr lvl="0">
                        <a:buNone/>
                      </a:pPr>
                      <a:r>
                        <a:rPr lang="en-US" sz="1800" b="0" i="0" u="none" strike="noStrike" noProof="0">
                          <a:latin typeface="Calibri"/>
                        </a:rPr>
                        <a:t>Konate</a:t>
                      </a:r>
                    </a:p>
                  </a:txBody>
                  <a:tcPr/>
                </a:tc>
                <a:extLst>
                  <a:ext uri="{0D108BD9-81ED-4DB2-BD59-A6C34878D82A}">
                    <a16:rowId xmlns:a16="http://schemas.microsoft.com/office/drawing/2014/main" val="575478077"/>
                  </a:ext>
                </a:extLst>
              </a:tr>
            </a:tbl>
          </a:graphicData>
        </a:graphic>
      </p:graphicFrame>
    </p:spTree>
    <p:extLst>
      <p:ext uri="{BB962C8B-B14F-4D97-AF65-F5344CB8AC3E}">
        <p14:creationId xmlns:p14="http://schemas.microsoft.com/office/powerpoint/2010/main" val="2330466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C9C4C-9607-458A-895F-B69958A7D0C6}"/>
              </a:ext>
            </a:extLst>
          </p:cNvPr>
          <p:cNvSpPr>
            <a:spLocks noGrp="1"/>
          </p:cNvSpPr>
          <p:nvPr>
            <p:ph type="title"/>
          </p:nvPr>
        </p:nvSpPr>
        <p:spPr/>
        <p:txBody>
          <a:bodyPr>
            <a:normAutofit fontScale="90000"/>
          </a:bodyPr>
          <a:lstStyle/>
          <a:p>
            <a:r>
              <a:rPr lang="en-US" b="1" u="sng"/>
              <a:t>Long-Term Goal 2:</a:t>
            </a:r>
            <a:r>
              <a:rPr lang="en-US"/>
              <a:t> Documents published with comments received before the session</a:t>
            </a:r>
            <a:endParaRPr lang="en-CH"/>
          </a:p>
        </p:txBody>
      </p:sp>
      <p:sp>
        <p:nvSpPr>
          <p:cNvPr id="3" name="Content Placeholder 2">
            <a:extLst>
              <a:ext uri="{FF2B5EF4-FFF2-40B4-BE49-F238E27FC236}">
                <a16:creationId xmlns:a16="http://schemas.microsoft.com/office/drawing/2014/main" id="{477864C6-4D4A-4F47-A64B-5EB08F5DAE00}"/>
              </a:ext>
            </a:extLst>
          </p:cNvPr>
          <p:cNvSpPr>
            <a:spLocks noGrp="1"/>
          </p:cNvSpPr>
          <p:nvPr>
            <p:ph idx="1"/>
          </p:nvPr>
        </p:nvSpPr>
        <p:spPr/>
        <p:txBody>
          <a:bodyPr vert="horz" lIns="91440" tIns="45720" rIns="91440" bIns="45720" rtlCol="0" anchor="t">
            <a:normAutofit fontScale="92500" lnSpcReduction="10000"/>
          </a:bodyPr>
          <a:lstStyle/>
          <a:p>
            <a:pPr marL="0" indent="0">
              <a:buNone/>
            </a:pPr>
            <a:r>
              <a:rPr lang="en-US" b="1"/>
              <a:t>Draft Resolution 3.2(1)/1 – Amendments to the Manual on the WMO Integrated Global Observing System (WMO-No. 1160)</a:t>
            </a:r>
            <a:endParaRPr lang="en-US"/>
          </a:p>
          <a:p>
            <a:pPr marL="0" indent="0">
              <a:buNone/>
            </a:pPr>
            <a:r>
              <a:rPr lang="en-CH" sz="2400" u="sng">
                <a:cs typeface="Calibri"/>
              </a:rPr>
              <a:t>[Campbell, Canada]:</a:t>
            </a:r>
          </a:p>
          <a:p>
            <a:pPr>
              <a:buNone/>
            </a:pPr>
            <a:r>
              <a:rPr lang="en-US" sz="2400">
                <a:ea typeface="+mn-lt"/>
                <a:cs typeface="+mn-lt"/>
              </a:rPr>
              <a:t>To add a new reference to the Resolution 4 (INFCOM-1) under </a:t>
            </a:r>
            <a:r>
              <a:rPr lang="en-US" sz="2400" b="1">
                <a:ea typeface="+mn-lt"/>
                <a:cs typeface="+mn-lt"/>
              </a:rPr>
              <a:t>Recalling:</a:t>
            </a:r>
            <a:endParaRPr lang="en-CH" sz="2400">
              <a:ea typeface="+mn-lt"/>
              <a:cs typeface="+mn-lt"/>
            </a:endParaRPr>
          </a:p>
          <a:p>
            <a:r>
              <a:rPr lang="en-US" sz="2400">
                <a:solidFill>
                  <a:srgbClr val="FF0000"/>
                </a:solidFill>
                <a:ea typeface="+mn-lt"/>
                <a:cs typeface="+mn-lt"/>
              </a:rPr>
              <a:t>(7)</a:t>
            </a:r>
            <a:r>
              <a:rPr lang="en-US" sz="2400" b="1">
                <a:solidFill>
                  <a:srgbClr val="FF0000"/>
                </a:solidFill>
                <a:ea typeface="+mn-lt"/>
                <a:cs typeface="+mn-lt"/>
              </a:rPr>
              <a:t> </a:t>
            </a:r>
            <a:r>
              <a:rPr lang="en-GB" sz="2400" i="1">
                <a:solidFill>
                  <a:srgbClr val="FF0000"/>
                </a:solidFill>
                <a:ea typeface="+mn-lt"/>
                <a:cs typeface="+mn-lt"/>
              </a:rPr>
              <a:t>Resolution 4 (INFCOM-1) - Future development of the Global Basic Observing Network</a:t>
            </a:r>
            <a:r>
              <a:rPr lang="en-GB" sz="2400" i="1">
                <a:ea typeface="+mn-lt"/>
                <a:cs typeface="+mn-lt"/>
              </a:rPr>
              <a:t> </a:t>
            </a:r>
            <a:endParaRPr lang="en-GB" sz="2400">
              <a:ea typeface="+mn-lt"/>
              <a:cs typeface="+mn-lt"/>
            </a:endParaRPr>
          </a:p>
          <a:p>
            <a:pPr marL="0" indent="0">
              <a:buNone/>
            </a:pPr>
            <a:endParaRPr lang="en-US" sz="2400" u="sng">
              <a:ea typeface="+mn-lt"/>
              <a:cs typeface="+mn-lt"/>
            </a:endParaRPr>
          </a:p>
          <a:p>
            <a:pPr marL="0" indent="0">
              <a:buNone/>
            </a:pPr>
            <a:r>
              <a:rPr lang="en-US" sz="2400" u="sng">
                <a:ea typeface="+mn-lt"/>
                <a:cs typeface="+mn-lt"/>
              </a:rPr>
              <a:t>[Campbell, Canada]:</a:t>
            </a:r>
            <a:endParaRPr lang="en-GB" sz="2400" i="1">
              <a:ea typeface="+mn-lt"/>
              <a:cs typeface="+mn-lt"/>
            </a:endParaRPr>
          </a:p>
          <a:p>
            <a:pPr marL="0" indent="0">
              <a:buNone/>
            </a:pPr>
            <a:r>
              <a:rPr lang="en-US" sz="2400">
                <a:ea typeface="+mn-lt"/>
                <a:cs typeface="+mn-lt"/>
              </a:rPr>
              <a:t>To add a new bullet point under “</a:t>
            </a:r>
            <a:r>
              <a:rPr lang="en-US" sz="2400" b="1">
                <a:ea typeface="+mn-lt"/>
                <a:cs typeface="+mn-lt"/>
              </a:rPr>
              <a:t>Requests the INFCOM</a:t>
            </a:r>
            <a:r>
              <a:rPr lang="en-US" sz="2400">
                <a:ea typeface="+mn-lt"/>
                <a:cs typeface="+mn-lt"/>
              </a:rPr>
              <a:t>” as follows:</a:t>
            </a:r>
            <a:endParaRPr lang="en-CH" sz="2400">
              <a:ea typeface="+mn-lt"/>
              <a:cs typeface="+mn-lt"/>
            </a:endParaRPr>
          </a:p>
          <a:p>
            <a:r>
              <a:rPr lang="en-US" sz="2400">
                <a:solidFill>
                  <a:srgbClr val="FF0000"/>
                </a:solidFill>
                <a:ea typeface="+mn-lt"/>
                <a:cs typeface="+mn-lt"/>
              </a:rPr>
              <a:t>To update the Guide to WIGOS (WMO-No. 1165) with the corresponding guidance material to support Members in the implementation of the updated provisions of Manual on WIGOS (WMO-No. 1160), in particular, related to the inclusion of environmental sustainability in the observing network design principles.</a:t>
            </a:r>
            <a:r>
              <a:rPr lang="en-US" sz="2400" i="1">
                <a:solidFill>
                  <a:srgbClr val="FF0000"/>
                </a:solidFill>
                <a:ea typeface="+mn-lt"/>
                <a:cs typeface="+mn-lt"/>
              </a:rPr>
              <a:t> </a:t>
            </a:r>
            <a:endParaRPr lang="en-CH" sz="2400">
              <a:solidFill>
                <a:srgbClr val="FF0000"/>
              </a:solidFill>
              <a:ea typeface="+mn-lt"/>
              <a:cs typeface="+mn-lt"/>
            </a:endParaRPr>
          </a:p>
          <a:p>
            <a:pPr marL="0" indent="0">
              <a:buNone/>
            </a:pPr>
            <a:endParaRPr lang="en-CH">
              <a:cs typeface="Calibri"/>
            </a:endParaRPr>
          </a:p>
        </p:txBody>
      </p:sp>
    </p:spTree>
    <p:extLst>
      <p:ext uri="{BB962C8B-B14F-4D97-AF65-F5344CB8AC3E}">
        <p14:creationId xmlns:p14="http://schemas.microsoft.com/office/powerpoint/2010/main" val="2008187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C9C4C-9607-458A-895F-B69958A7D0C6}"/>
              </a:ext>
            </a:extLst>
          </p:cNvPr>
          <p:cNvSpPr>
            <a:spLocks noGrp="1"/>
          </p:cNvSpPr>
          <p:nvPr>
            <p:ph type="title"/>
          </p:nvPr>
        </p:nvSpPr>
        <p:spPr/>
        <p:txBody>
          <a:bodyPr>
            <a:normAutofit fontScale="90000"/>
          </a:bodyPr>
          <a:lstStyle/>
          <a:p>
            <a:r>
              <a:rPr lang="en-US" b="1" u="sng"/>
              <a:t>Long-Term Goal 2:</a:t>
            </a:r>
            <a:r>
              <a:rPr lang="en-US"/>
              <a:t> Documents published with comments received before the session</a:t>
            </a:r>
            <a:endParaRPr lang="en-CH"/>
          </a:p>
        </p:txBody>
      </p:sp>
      <p:sp>
        <p:nvSpPr>
          <p:cNvPr id="3" name="Content Placeholder 2">
            <a:extLst>
              <a:ext uri="{FF2B5EF4-FFF2-40B4-BE49-F238E27FC236}">
                <a16:creationId xmlns:a16="http://schemas.microsoft.com/office/drawing/2014/main" id="{477864C6-4D4A-4F47-A64B-5EB08F5DAE00}"/>
              </a:ext>
            </a:extLst>
          </p:cNvPr>
          <p:cNvSpPr>
            <a:spLocks noGrp="1"/>
          </p:cNvSpPr>
          <p:nvPr>
            <p:ph idx="1"/>
          </p:nvPr>
        </p:nvSpPr>
        <p:spPr>
          <a:xfrm>
            <a:off x="609600" y="1600201"/>
            <a:ext cx="10972800" cy="4934177"/>
          </a:xfrm>
        </p:spPr>
        <p:txBody>
          <a:bodyPr vert="horz" lIns="91440" tIns="45720" rIns="91440" bIns="45720" rtlCol="0" anchor="t">
            <a:normAutofit fontScale="92500"/>
          </a:bodyPr>
          <a:lstStyle/>
          <a:p>
            <a:pPr marL="0" indent="0">
              <a:buNone/>
            </a:pPr>
            <a:r>
              <a:rPr lang="en-US" b="1"/>
              <a:t>Annex to Draft Resolution 3.2(1)/1 – Amendments to the Manual on the WMO Integrated Global Observing System (WMO-No. 1160)</a:t>
            </a:r>
            <a:endParaRPr lang="en-US"/>
          </a:p>
          <a:p>
            <a:pPr marL="0" indent="0">
              <a:buNone/>
            </a:pPr>
            <a:r>
              <a:rPr lang="en-CH" sz="2400" u="sng">
                <a:cs typeface="Calibri"/>
              </a:rPr>
              <a:t>[Campbell, Canada]:</a:t>
            </a:r>
            <a:endParaRPr lang="en-US" sz="2400">
              <a:ea typeface="+mn-lt"/>
              <a:cs typeface="+mn-lt"/>
            </a:endParaRPr>
          </a:p>
          <a:p>
            <a:pPr marL="0" indent="0">
              <a:buNone/>
            </a:pPr>
            <a:r>
              <a:rPr lang="en-GB" sz="2400">
                <a:ea typeface="+mn-lt"/>
                <a:cs typeface="+mn-lt"/>
              </a:rPr>
              <a:t>To amend </a:t>
            </a:r>
            <a:r>
              <a:rPr lang="en-GB" sz="2400" b="1">
                <a:ea typeface="+mn-lt"/>
                <a:cs typeface="+mn-lt"/>
              </a:rPr>
              <a:t>Appendix 2.1 – Observing Network Design (OND) Principles</a:t>
            </a:r>
            <a:r>
              <a:rPr lang="en-GB" sz="2400">
                <a:ea typeface="+mn-lt"/>
                <a:cs typeface="+mn-lt"/>
              </a:rPr>
              <a:t>, with a new network design principle to promote consideration of environmental impacts and the advancement of more environmentally sustainable networks. </a:t>
            </a:r>
            <a:endParaRPr lang="en-GB">
              <a:ea typeface="+mn-lt"/>
              <a:cs typeface="+mn-lt"/>
            </a:endParaRPr>
          </a:p>
          <a:p>
            <a:pPr marL="0" indent="0">
              <a:buNone/>
            </a:pPr>
            <a:r>
              <a:rPr lang="en-GB" sz="2400">
                <a:ea typeface="+mn-lt"/>
                <a:cs typeface="+mn-lt"/>
              </a:rPr>
              <a:t>The new (13th) OND principle should read:</a:t>
            </a:r>
            <a:endParaRPr lang="en-GB">
              <a:ea typeface="+mn-lt"/>
              <a:cs typeface="+mn-lt"/>
            </a:endParaRPr>
          </a:p>
          <a:p>
            <a:pPr lvl="1">
              <a:buNone/>
            </a:pPr>
            <a:endParaRPr lang="en-US" sz="1600"/>
          </a:p>
          <a:p>
            <a:pPr lvl="1">
              <a:buNone/>
            </a:pPr>
            <a:r>
              <a:rPr lang="en-GB" sz="2400" i="1">
                <a:solidFill>
                  <a:srgbClr val="FF0000"/>
                </a:solidFill>
                <a:ea typeface="+mn-lt"/>
                <a:cs typeface="+mn-lt"/>
              </a:rPr>
              <a:t>13.   Advancing environmental sustainability</a:t>
            </a:r>
            <a:endParaRPr lang="en-US">
              <a:solidFill>
                <a:srgbClr val="FF0000"/>
              </a:solidFill>
              <a:cs typeface="Calibri"/>
            </a:endParaRPr>
          </a:p>
          <a:p>
            <a:pPr lvl="1">
              <a:buNone/>
            </a:pPr>
            <a:r>
              <a:rPr lang="en-GB" sz="2400" i="1">
                <a:solidFill>
                  <a:srgbClr val="FF0000"/>
                </a:solidFill>
                <a:ea typeface="+mn-lt"/>
                <a:cs typeface="+mn-lt"/>
              </a:rPr>
              <a:t>The environmental impacts of observing networks should be considered in their design and operation. Advancements in the environmental sustainability of networks should be promoted where viable solutions are available that meet user requirements.</a:t>
            </a:r>
            <a:endParaRPr lang="en-US">
              <a:solidFill>
                <a:srgbClr val="FF0000"/>
              </a:solidFill>
              <a:cs typeface="Calibri"/>
            </a:endParaRPr>
          </a:p>
          <a:p>
            <a:pPr lvl="1">
              <a:buNone/>
            </a:pPr>
            <a:endParaRPr lang="en-GB" sz="2400" i="1">
              <a:ea typeface="+mn-lt"/>
              <a:cs typeface="+mn-lt"/>
            </a:endParaRPr>
          </a:p>
          <a:p>
            <a:pPr marL="0" lvl="1" indent="0">
              <a:buNone/>
            </a:pPr>
            <a:endParaRPr lang="en-GB" sz="2400">
              <a:solidFill>
                <a:srgbClr val="000000"/>
              </a:solidFill>
              <a:ea typeface="+mn-lt"/>
              <a:cs typeface="+mn-lt"/>
            </a:endParaRPr>
          </a:p>
          <a:p>
            <a:pPr>
              <a:buNone/>
            </a:pPr>
            <a:endParaRPr lang="en-US" sz="2400" b="1">
              <a:ea typeface="+mn-lt"/>
              <a:cs typeface="+mn-lt"/>
            </a:endParaRPr>
          </a:p>
          <a:p>
            <a:pPr marL="0" indent="0">
              <a:buNone/>
            </a:pPr>
            <a:endParaRPr lang="en-CH">
              <a:cs typeface="Calibri"/>
            </a:endParaRPr>
          </a:p>
        </p:txBody>
      </p:sp>
    </p:spTree>
    <p:extLst>
      <p:ext uri="{BB962C8B-B14F-4D97-AF65-F5344CB8AC3E}">
        <p14:creationId xmlns:p14="http://schemas.microsoft.com/office/powerpoint/2010/main" val="1526581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C9C4C-9607-458A-895F-B69958A7D0C6}"/>
              </a:ext>
            </a:extLst>
          </p:cNvPr>
          <p:cNvSpPr>
            <a:spLocks noGrp="1"/>
          </p:cNvSpPr>
          <p:nvPr>
            <p:ph type="title"/>
          </p:nvPr>
        </p:nvSpPr>
        <p:spPr/>
        <p:txBody>
          <a:bodyPr>
            <a:normAutofit fontScale="90000"/>
          </a:bodyPr>
          <a:lstStyle/>
          <a:p>
            <a:r>
              <a:rPr lang="en-US" b="1" u="sng"/>
              <a:t>Long-Term Goal 2:</a:t>
            </a:r>
            <a:r>
              <a:rPr lang="en-US"/>
              <a:t> Documents published with comments received before the session</a:t>
            </a:r>
            <a:endParaRPr lang="en-CH"/>
          </a:p>
        </p:txBody>
      </p:sp>
      <p:sp>
        <p:nvSpPr>
          <p:cNvPr id="3" name="Content Placeholder 2">
            <a:extLst>
              <a:ext uri="{FF2B5EF4-FFF2-40B4-BE49-F238E27FC236}">
                <a16:creationId xmlns:a16="http://schemas.microsoft.com/office/drawing/2014/main" id="{477864C6-4D4A-4F47-A64B-5EB08F5DAE00}"/>
              </a:ext>
            </a:extLst>
          </p:cNvPr>
          <p:cNvSpPr>
            <a:spLocks noGrp="1"/>
          </p:cNvSpPr>
          <p:nvPr>
            <p:ph idx="1"/>
          </p:nvPr>
        </p:nvSpPr>
        <p:spPr>
          <a:xfrm>
            <a:off x="609600" y="1423308"/>
            <a:ext cx="10972800" cy="1423535"/>
          </a:xfrm>
        </p:spPr>
        <p:txBody>
          <a:bodyPr vert="horz" lIns="91440" tIns="45720" rIns="91440" bIns="45720" rtlCol="0" anchor="t">
            <a:normAutofit/>
          </a:bodyPr>
          <a:lstStyle/>
          <a:p>
            <a:pPr marL="0" indent="0">
              <a:buNone/>
            </a:pPr>
            <a:r>
              <a:rPr lang="en-US" sz="2800" b="1"/>
              <a:t>Annex to Draft Resolution 3.2(1)/1 – Amendments to the Manual on the WMO Integrated Global Observing System (WMO-No. 1160)</a:t>
            </a:r>
            <a:endParaRPr lang="en-US" sz="2800">
              <a:ea typeface="+mn-lt"/>
              <a:cs typeface="+mn-lt"/>
            </a:endParaRPr>
          </a:p>
          <a:p>
            <a:pPr marL="0" indent="0">
              <a:buNone/>
            </a:pPr>
            <a:r>
              <a:rPr lang="en-GB" sz="2400" b="1">
                <a:ea typeface="+mn-lt"/>
                <a:cs typeface="+mn-lt"/>
              </a:rPr>
              <a:t>Appendix 2.3, </a:t>
            </a:r>
            <a:r>
              <a:rPr lang="en-GB" sz="2400">
                <a:ea typeface="+mn-lt"/>
                <a:cs typeface="+mn-lt"/>
              </a:rPr>
              <a:t>the list of ESACs and AAs has been updated </a:t>
            </a:r>
            <a:r>
              <a:rPr lang="en-GB" sz="2400" u="sng">
                <a:ea typeface="+mn-lt"/>
                <a:cs typeface="+mn-lt"/>
              </a:rPr>
              <a:t>[</a:t>
            </a:r>
            <a:r>
              <a:rPr lang="en-GB" sz="2400" i="1" u="sng">
                <a:ea typeface="+mn-lt"/>
                <a:cs typeface="+mn-lt"/>
              </a:rPr>
              <a:t>Editorial, Secretariat</a:t>
            </a:r>
            <a:r>
              <a:rPr lang="en-GB" sz="2400" u="sng">
                <a:ea typeface="+mn-lt"/>
                <a:cs typeface="+mn-lt"/>
              </a:rPr>
              <a:t>]</a:t>
            </a:r>
            <a:r>
              <a:rPr lang="en-GB" sz="2400">
                <a:ea typeface="+mn-lt"/>
                <a:cs typeface="+mn-lt"/>
              </a:rPr>
              <a:t>:</a:t>
            </a:r>
            <a:endParaRPr lang="en-US">
              <a:cs typeface="Calibri"/>
            </a:endParaRPr>
          </a:p>
          <a:p>
            <a:pPr marL="0" indent="0">
              <a:buNone/>
            </a:pPr>
            <a:endParaRPr lang="en-CH">
              <a:ea typeface="+mn-lt"/>
              <a:cs typeface="+mn-lt"/>
            </a:endParaRPr>
          </a:p>
        </p:txBody>
      </p:sp>
      <p:graphicFrame>
        <p:nvGraphicFramePr>
          <p:cNvPr id="5" name="Table 4">
            <a:extLst>
              <a:ext uri="{FF2B5EF4-FFF2-40B4-BE49-F238E27FC236}">
                <a16:creationId xmlns:a16="http://schemas.microsoft.com/office/drawing/2014/main" id="{B38BF88A-1123-7A17-96CF-79CCDDE706AA}"/>
              </a:ext>
            </a:extLst>
          </p:cNvPr>
          <p:cNvGraphicFramePr>
            <a:graphicFrameLocks noGrp="1"/>
          </p:cNvGraphicFramePr>
          <p:nvPr>
            <p:extLst>
              <p:ext uri="{D42A27DB-BD31-4B8C-83A1-F6EECF244321}">
                <p14:modId xmlns:p14="http://schemas.microsoft.com/office/powerpoint/2010/main" val="2985045498"/>
              </p:ext>
            </p:extLst>
          </p:nvPr>
        </p:nvGraphicFramePr>
        <p:xfrm>
          <a:off x="708479" y="2871108"/>
          <a:ext cx="10979246" cy="1463040"/>
        </p:xfrm>
        <a:graphic>
          <a:graphicData uri="http://schemas.openxmlformats.org/drawingml/2006/table">
            <a:tbl>
              <a:tblPr firstRow="1" bandRow="1">
                <a:tableStyleId>{5C22544A-7EE6-4342-B048-85BDC9FD1C3A}</a:tableStyleId>
              </a:tblPr>
              <a:tblGrid>
                <a:gridCol w="10979246">
                  <a:extLst>
                    <a:ext uri="{9D8B030D-6E8A-4147-A177-3AD203B41FA5}">
                      <a16:colId xmlns:a16="http://schemas.microsoft.com/office/drawing/2014/main" val="1611879131"/>
                    </a:ext>
                  </a:extLst>
                </a:gridCol>
              </a:tblGrid>
              <a:tr h="180975">
                <a:tc>
                  <a:txBody>
                    <a:bodyPr/>
                    <a:lstStyle/>
                    <a:p>
                      <a:r>
                        <a:rPr lang="en-GB">
                          <a:effectLst/>
                        </a:rPr>
                        <a:t>1. Space Weather Applications</a:t>
                      </a:r>
                    </a:p>
                  </a:txBody>
                  <a:tcPr anchor="ctr"/>
                </a:tc>
                <a:extLst>
                  <a:ext uri="{0D108BD9-81ED-4DB2-BD59-A6C34878D82A}">
                    <a16:rowId xmlns:a16="http://schemas.microsoft.com/office/drawing/2014/main" val="990941814"/>
                  </a:ext>
                </a:extLst>
              </a:tr>
              <a:tr h="190500">
                <a:tc>
                  <a:txBody>
                    <a:bodyPr/>
                    <a:lstStyle/>
                    <a:p>
                      <a:r>
                        <a:rPr lang="en-GB">
                          <a:effectLst/>
                        </a:rPr>
                        <a:t>1.1 </a:t>
                      </a:r>
                      <a:r>
                        <a:rPr lang="en-GB" strike="sngStrike">
                          <a:solidFill>
                            <a:srgbClr val="FF0000"/>
                          </a:solidFill>
                          <a:effectLst/>
                        </a:rPr>
                        <a:t>Space weather </a:t>
                      </a:r>
                      <a:r>
                        <a:rPr lang="en-GB">
                          <a:solidFill>
                            <a:srgbClr val="FF0000"/>
                          </a:solidFill>
                          <a:effectLst/>
                        </a:rPr>
                        <a:t>Sun, Heliosphere and Solar Wind Forecasting and Monitoring</a:t>
                      </a:r>
                    </a:p>
                  </a:txBody>
                  <a:tcPr anchor="ctr"/>
                </a:tc>
                <a:extLst>
                  <a:ext uri="{0D108BD9-81ED-4DB2-BD59-A6C34878D82A}">
                    <a16:rowId xmlns:a16="http://schemas.microsoft.com/office/drawing/2014/main" val="623938018"/>
                  </a:ext>
                </a:extLst>
              </a:tr>
              <a:tr h="190500">
                <a:tc>
                  <a:txBody>
                    <a:bodyPr/>
                    <a:lstStyle/>
                    <a:p>
                      <a:r>
                        <a:rPr lang="en-GB">
                          <a:effectLst/>
                        </a:rPr>
                        <a:t>1.2 Energetic Particle </a:t>
                      </a:r>
                      <a:r>
                        <a:rPr lang="en-GB">
                          <a:solidFill>
                            <a:srgbClr val="FF0000"/>
                          </a:solidFill>
                          <a:effectLst/>
                        </a:rPr>
                        <a:t>and Magnetosphere</a:t>
                      </a:r>
                      <a:r>
                        <a:rPr lang="en-GB">
                          <a:effectLst/>
                        </a:rPr>
                        <a:t> Forecasting and Monitoring</a:t>
                      </a:r>
                    </a:p>
                  </a:txBody>
                  <a:tcPr anchor="ctr"/>
                </a:tc>
                <a:extLst>
                  <a:ext uri="{0D108BD9-81ED-4DB2-BD59-A6C34878D82A}">
                    <a16:rowId xmlns:a16="http://schemas.microsoft.com/office/drawing/2014/main" val="3457946091"/>
                  </a:ext>
                </a:extLst>
              </a:tr>
              <a:tr h="190500">
                <a:tc>
                  <a:txBody>
                    <a:bodyPr/>
                    <a:lstStyle/>
                    <a:p>
                      <a:r>
                        <a:rPr lang="en-GB">
                          <a:solidFill>
                            <a:srgbClr val="FF0000"/>
                          </a:solidFill>
                          <a:effectLst/>
                        </a:rPr>
                        <a:t>1.3 Ionosphere, Thermosphere and Geomagnetic Field Forecasting and Monitoring</a:t>
                      </a:r>
                    </a:p>
                  </a:txBody>
                  <a:tcPr anchor="ctr"/>
                </a:tc>
                <a:extLst>
                  <a:ext uri="{0D108BD9-81ED-4DB2-BD59-A6C34878D82A}">
                    <a16:rowId xmlns:a16="http://schemas.microsoft.com/office/drawing/2014/main" val="1432209437"/>
                  </a:ext>
                </a:extLst>
              </a:tr>
            </a:tbl>
          </a:graphicData>
        </a:graphic>
      </p:graphicFrame>
      <p:graphicFrame>
        <p:nvGraphicFramePr>
          <p:cNvPr id="7" name="Table 6">
            <a:extLst>
              <a:ext uri="{FF2B5EF4-FFF2-40B4-BE49-F238E27FC236}">
                <a16:creationId xmlns:a16="http://schemas.microsoft.com/office/drawing/2014/main" id="{FDE463B1-B8F7-10E5-20C6-520D44EF23E9}"/>
              </a:ext>
            </a:extLst>
          </p:cNvPr>
          <p:cNvGraphicFramePr>
            <a:graphicFrameLocks noGrp="1"/>
          </p:cNvGraphicFramePr>
          <p:nvPr>
            <p:extLst>
              <p:ext uri="{D42A27DB-BD31-4B8C-83A1-F6EECF244321}">
                <p14:modId xmlns:p14="http://schemas.microsoft.com/office/powerpoint/2010/main" val="3854844599"/>
              </p:ext>
            </p:extLst>
          </p:nvPr>
        </p:nvGraphicFramePr>
        <p:xfrm>
          <a:off x="667657" y="4388439"/>
          <a:ext cx="11060891" cy="2367915"/>
        </p:xfrm>
        <a:graphic>
          <a:graphicData uri="http://schemas.openxmlformats.org/drawingml/2006/table">
            <a:tbl>
              <a:tblPr firstRow="1" bandRow="1">
                <a:tableStyleId>{5C22544A-7EE6-4342-B048-85BDC9FD1C3A}</a:tableStyleId>
              </a:tblPr>
              <a:tblGrid>
                <a:gridCol w="11060891">
                  <a:extLst>
                    <a:ext uri="{9D8B030D-6E8A-4147-A177-3AD203B41FA5}">
                      <a16:colId xmlns:a16="http://schemas.microsoft.com/office/drawing/2014/main" val="2317435205"/>
                    </a:ext>
                  </a:extLst>
                </a:gridCol>
              </a:tblGrid>
              <a:tr h="180975">
                <a:tc>
                  <a:txBody>
                    <a:bodyPr/>
                    <a:lstStyle/>
                    <a:p>
                      <a:pPr fontAlgn="ctr"/>
                      <a:r>
                        <a:rPr lang="en-GB" sz="1800">
                          <a:effectLst/>
                        </a:rPr>
                        <a:t>3. Oceanic Applications</a:t>
                      </a:r>
                      <a:endParaRPr lang="en-GB" sz="1800" b="1">
                        <a:effectLst/>
                        <a:latin typeface="Calibri"/>
                      </a:endParaRPr>
                    </a:p>
                  </a:txBody>
                  <a:tcPr marL="85725" marR="9525" marT="9525" anchor="ctr"/>
                </a:tc>
                <a:extLst>
                  <a:ext uri="{0D108BD9-81ED-4DB2-BD59-A6C34878D82A}">
                    <a16:rowId xmlns:a16="http://schemas.microsoft.com/office/drawing/2014/main" val="2369842509"/>
                  </a:ext>
                </a:extLst>
              </a:tr>
              <a:tr h="190500">
                <a:tc>
                  <a:txBody>
                    <a:bodyPr/>
                    <a:lstStyle/>
                    <a:p>
                      <a:pPr fontAlgn="ctr"/>
                      <a:r>
                        <a:rPr lang="en-GB" sz="1800">
                          <a:effectLst/>
                        </a:rPr>
                        <a:t>3.1 Ocean Mesoscale Forecasting and Real-Time Monitoring</a:t>
                      </a:r>
                      <a:endParaRPr lang="en-GB" sz="1800" strike="sngStrike">
                        <a:effectLst/>
                      </a:endParaRPr>
                    </a:p>
                  </a:txBody>
                  <a:tcPr marL="9525" marR="9525" marT="9525" anchor="ctr"/>
                </a:tc>
                <a:extLst>
                  <a:ext uri="{0D108BD9-81ED-4DB2-BD59-A6C34878D82A}">
                    <a16:rowId xmlns:a16="http://schemas.microsoft.com/office/drawing/2014/main" val="1693640307"/>
                  </a:ext>
                </a:extLst>
              </a:tr>
              <a:tr h="390525">
                <a:tc>
                  <a:txBody>
                    <a:bodyPr/>
                    <a:lstStyle/>
                    <a:p>
                      <a:pPr fontAlgn="ctr"/>
                      <a:r>
                        <a:rPr lang="en-GB" sz="1800">
                          <a:effectLst/>
                        </a:rPr>
                        <a:t>3.2 </a:t>
                      </a:r>
                      <a:r>
                        <a:rPr lang="en-GB" sz="1800" strike="sngStrike">
                          <a:solidFill>
                            <a:srgbClr val="FF0000"/>
                          </a:solidFill>
                          <a:effectLst/>
                        </a:rPr>
                        <a:t>Wave </a:t>
                      </a:r>
                      <a:r>
                        <a:rPr lang="en-GB" sz="1800">
                          <a:solidFill>
                            <a:srgbClr val="FF0000"/>
                          </a:solidFill>
                          <a:effectLst/>
                        </a:rPr>
                        <a:t>Coastal</a:t>
                      </a:r>
                      <a:r>
                        <a:rPr lang="en-GB" sz="1800">
                          <a:solidFill>
                            <a:schemeClr val="tx1"/>
                          </a:solidFill>
                          <a:effectLst/>
                        </a:rPr>
                        <a:t> Forecasting</a:t>
                      </a:r>
                      <a:endParaRPr lang="en-GB" sz="1800" strike="sngStrike">
                        <a:solidFill>
                          <a:schemeClr val="tx1"/>
                        </a:solidFill>
                        <a:effectLst/>
                      </a:endParaRPr>
                    </a:p>
                  </a:txBody>
                  <a:tcPr marL="9525" marR="9525" marT="9525" anchor="ctr"/>
                </a:tc>
                <a:extLst>
                  <a:ext uri="{0D108BD9-81ED-4DB2-BD59-A6C34878D82A}">
                    <a16:rowId xmlns:a16="http://schemas.microsoft.com/office/drawing/2014/main" val="4005500276"/>
                  </a:ext>
                </a:extLst>
              </a:tr>
              <a:tr h="180975">
                <a:tc>
                  <a:txBody>
                    <a:bodyPr/>
                    <a:lstStyle/>
                    <a:p>
                      <a:pPr fontAlgn="ctr"/>
                      <a:r>
                        <a:rPr lang="en-GB" sz="1800">
                          <a:effectLst/>
                        </a:rPr>
                        <a:t>3.3 Oceanic Climate Monitoring </a:t>
                      </a:r>
                      <a:r>
                        <a:rPr lang="en-GB" sz="1800">
                          <a:solidFill>
                            <a:srgbClr val="FF0000"/>
                          </a:solidFill>
                          <a:effectLst/>
                        </a:rPr>
                        <a:t>and Services</a:t>
                      </a:r>
                      <a:endParaRPr lang="en-GB" sz="1800">
                        <a:solidFill>
                          <a:srgbClr val="FF0000"/>
                        </a:solidFill>
                        <a:effectLst/>
                        <a:latin typeface="Calibri"/>
                      </a:endParaRPr>
                    </a:p>
                  </a:txBody>
                  <a:tcPr marL="9525" marR="9525" marT="9525" anchor="ctr"/>
                </a:tc>
                <a:extLst>
                  <a:ext uri="{0D108BD9-81ED-4DB2-BD59-A6C34878D82A}">
                    <a16:rowId xmlns:a16="http://schemas.microsoft.com/office/drawing/2014/main" val="1084074600"/>
                  </a:ext>
                </a:extLst>
              </a:tr>
              <a:tr h="190500">
                <a:tc>
                  <a:txBody>
                    <a:bodyPr/>
                    <a:lstStyle/>
                    <a:p>
                      <a:pPr fontAlgn="ctr"/>
                      <a:r>
                        <a:rPr lang="en-GB" sz="1800">
                          <a:effectLst/>
                        </a:rPr>
                        <a:t>3.4 Tsunami Monitoring and Detection</a:t>
                      </a:r>
                      <a:endParaRPr lang="en-GB" sz="1800" strike="sngStrike">
                        <a:effectLst/>
                      </a:endParaRPr>
                    </a:p>
                  </a:txBody>
                  <a:tcPr marL="9525" marR="9525" marT="9525" anchor="ctr"/>
                </a:tc>
                <a:extLst>
                  <a:ext uri="{0D108BD9-81ED-4DB2-BD59-A6C34878D82A}">
                    <a16:rowId xmlns:a16="http://schemas.microsoft.com/office/drawing/2014/main" val="432977223"/>
                  </a:ext>
                </a:extLst>
              </a:tr>
              <a:tr h="190500">
                <a:tc>
                  <a:txBody>
                    <a:bodyPr/>
                    <a:lstStyle/>
                    <a:p>
                      <a:pPr fontAlgn="ctr"/>
                      <a:r>
                        <a:rPr lang="en-GB" sz="1800">
                          <a:solidFill>
                            <a:srgbClr val="FF0000"/>
                          </a:solidFill>
                          <a:effectLst/>
                        </a:rPr>
                        <a:t>3.5 </a:t>
                      </a:r>
                      <a:r>
                        <a:rPr lang="en-GB" sz="1800" strike="sngStrike">
                          <a:solidFill>
                            <a:srgbClr val="FF0000"/>
                          </a:solidFill>
                          <a:effectLst/>
                        </a:rPr>
                        <a:t>Oceanic Disaster Risk Reduction</a:t>
                      </a:r>
                      <a:r>
                        <a:rPr lang="en-GB" sz="1800">
                          <a:solidFill>
                            <a:srgbClr val="FF0000"/>
                          </a:solidFill>
                          <a:effectLst/>
                        </a:rPr>
                        <a:t> Marine Environmental Emergency Response</a:t>
                      </a:r>
                      <a:endParaRPr lang="en-GB" sz="1800" strike="sngStrike">
                        <a:solidFill>
                          <a:srgbClr val="FF0000"/>
                        </a:solidFill>
                        <a:effectLst/>
                      </a:endParaRPr>
                    </a:p>
                  </a:txBody>
                  <a:tcPr marL="9525" marR="9525" marT="9525" anchor="ctr"/>
                </a:tc>
                <a:extLst>
                  <a:ext uri="{0D108BD9-81ED-4DB2-BD59-A6C34878D82A}">
                    <a16:rowId xmlns:a16="http://schemas.microsoft.com/office/drawing/2014/main" val="1032776551"/>
                  </a:ext>
                </a:extLst>
              </a:tr>
              <a:tr h="190500">
                <a:tc>
                  <a:txBody>
                    <a:bodyPr/>
                    <a:lstStyle/>
                    <a:p>
                      <a:pPr fontAlgn="ctr"/>
                      <a:r>
                        <a:rPr lang="en-GB" sz="1800">
                          <a:solidFill>
                            <a:srgbClr val="FF0000"/>
                          </a:solidFill>
                          <a:effectLst/>
                        </a:rPr>
                        <a:t>3.6 Maritime Safety (ports to open ocean)</a:t>
                      </a:r>
                      <a:endParaRPr lang="en-GB" sz="1800">
                        <a:solidFill>
                          <a:srgbClr val="FF0000"/>
                        </a:solidFill>
                        <a:effectLst/>
                        <a:latin typeface="Calibri"/>
                      </a:endParaRPr>
                    </a:p>
                  </a:txBody>
                  <a:tcPr marL="9525" marR="9525" marT="9525" anchor="ctr"/>
                </a:tc>
                <a:extLst>
                  <a:ext uri="{0D108BD9-81ED-4DB2-BD59-A6C34878D82A}">
                    <a16:rowId xmlns:a16="http://schemas.microsoft.com/office/drawing/2014/main" val="290738961"/>
                  </a:ext>
                </a:extLst>
              </a:tr>
            </a:tbl>
          </a:graphicData>
        </a:graphic>
      </p:graphicFrame>
    </p:spTree>
    <p:extLst>
      <p:ext uri="{BB962C8B-B14F-4D97-AF65-F5344CB8AC3E}">
        <p14:creationId xmlns:p14="http://schemas.microsoft.com/office/powerpoint/2010/main" val="578497479"/>
      </p:ext>
    </p:extLst>
  </p:cSld>
  <p:clrMapOvr>
    <a:masterClrMapping/>
  </p:clrMapOvr>
</p:sld>
</file>

<file path=ppt/theme/theme1.xml><?xml version="1.0" encoding="utf-8"?>
<a:theme xmlns:a="http://schemas.openxmlformats.org/drawingml/2006/main" name="WMO_WHITE_Powerpoint_en_f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B992D0F8FE95D4895F163129EBD78BE" ma:contentTypeVersion="" ma:contentTypeDescription="Create a new document." ma:contentTypeScope="" ma:versionID="da797970864175fcde6371f6a60ba74f">
  <xsd:schema xmlns:xsd="http://www.w3.org/2001/XMLSchema" xmlns:xs="http://www.w3.org/2001/XMLSchema" xmlns:p="http://schemas.microsoft.com/office/2006/metadata/properties" xmlns:ns2="1c5fc8e0-0999-4fb6-bf1f-7ab008e6dd1d" targetNamespace="http://schemas.microsoft.com/office/2006/metadata/properties" ma:root="true" ma:fieldsID="4b90bfc561bd565481a8f67666d1c250" ns2:_="">
    <xsd:import namespace="1c5fc8e0-0999-4fb6-bf1f-7ab008e6dd1d"/>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5fc8e0-0999-4fb6-bf1f-7ab008e6dd1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D738A92-B71C-4D84-9FEF-BA23438AE671}"/>
</file>

<file path=customXml/itemProps2.xml><?xml version="1.0" encoding="utf-8"?>
<ds:datastoreItem xmlns:ds="http://schemas.openxmlformats.org/officeDocument/2006/customXml" ds:itemID="{E57B972B-DAF9-46BA-BF61-E7CC1EBA706B}">
  <ds:schemaRefs>
    <ds:schemaRef ds:uri="1b00f30f-36d4-4fa1-aff8-52ec48b6e084"/>
    <ds:schemaRef ds:uri="3c76eea2-c21a-46e1-8f98-cfc2ba460d51"/>
    <ds:schemaRef ds:uri="96d886eb-95f6-47f3-bdfb-70dab5061c60"/>
    <ds:schemaRef ds:uri="c1a465f0-9ed0-43de-8189-a8c6f1075a5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8BE4227F-095C-4C81-9AB8-6EA67F4B64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17</Slides>
  <Notes>13</Notes>
  <HiddenSlides>0</HiddenSlide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WMO_WHITE_Powerpoint_en_fr</vt:lpstr>
      <vt:lpstr>PowerPoint Presentation</vt:lpstr>
      <vt:lpstr>Documents recommended to be adopted without debate by TCC</vt:lpstr>
      <vt:lpstr>Documents recommended to be adopted without debate by TCC</vt:lpstr>
      <vt:lpstr>Documents recommended to be adopted without debate by TCC (continued)</vt:lpstr>
      <vt:lpstr>Documents recommended to be adopted without debate by TCC (continued)</vt:lpstr>
      <vt:lpstr>Documents recommended to be adopted without debate by TCC (continued)</vt:lpstr>
      <vt:lpstr>Long-Term Goal 2: Documents published with comments received before the session</vt:lpstr>
      <vt:lpstr>Long-Term Goal 2: Documents published with comments received before the session</vt:lpstr>
      <vt:lpstr>Long-Term Goal 2: Documents published with comments received before the session</vt:lpstr>
      <vt:lpstr>Long-Term Goal 2: Documents published with comments received before the session</vt:lpstr>
      <vt:lpstr>Long-Term Goal 2: Documents published with comments received before the session</vt:lpstr>
      <vt:lpstr>Long-Term Goal 2: Documents published with comments received before the session</vt:lpstr>
      <vt:lpstr>Long-Term Goal 2: Documents published with comments received before the session</vt:lpstr>
      <vt:lpstr>Long-Term Goal 2: Documents published with comments received before the session</vt:lpstr>
      <vt:lpstr>Long-Term Goal 2: Documents published with comments received before the session</vt:lpstr>
      <vt:lpstr>Long-Term Goal 2: Documents published with comments received before the session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Etienne Charpentier</dc:creator>
  <cp:revision>3</cp:revision>
  <dcterms:created xsi:type="dcterms:W3CDTF">2021-11-18T10:14:05Z</dcterms:created>
  <dcterms:modified xsi:type="dcterms:W3CDTF">2023-02-28T12:23:02Z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0x0101002B992D0F8FE95D4895F163129EBD78BE</vt:lpwstr>
  </property>
  <property fmtid="{D5CDD505-2E9C-101B-9397-08002B2CF9AE}" pid="3" name="MediaServiceImageTags">
    <vt:lpwstr/>
  </property>
</Properties>
</file>